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1319" r:id="rId2"/>
    <p:sldId id="1384" r:id="rId3"/>
    <p:sldId id="1428" r:id="rId4"/>
    <p:sldId id="1496" r:id="rId5"/>
    <p:sldId id="1497" r:id="rId6"/>
    <p:sldId id="1489" r:id="rId7"/>
    <p:sldId id="1491" r:id="rId8"/>
    <p:sldId id="1490" r:id="rId9"/>
    <p:sldId id="1499" r:id="rId10"/>
    <p:sldId id="1498" r:id="rId11"/>
    <p:sldId id="1492" r:id="rId12"/>
    <p:sldId id="1500" r:id="rId13"/>
    <p:sldId id="1495" r:id="rId14"/>
    <p:sldId id="1493" r:id="rId15"/>
    <p:sldId id="1494" r:id="rId16"/>
  </p:sldIdLst>
  <p:sldSz cx="9144000" cy="6858000" type="screen4x3"/>
  <p:notesSz cx="6797675" cy="9928225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rgbClr val="064AAE"/>
        </a:solidFill>
        <a:latin typeface="Tahoma" pitchFamily="34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64AAE"/>
        </a:solidFill>
        <a:latin typeface="Tahoma" pitchFamily="34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64AAE"/>
        </a:solidFill>
        <a:latin typeface="Tahoma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64AAE"/>
        </a:solidFill>
        <a:latin typeface="Tahoma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64AAE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rgbClr val="064AAE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sz="1200" kern="1200">
        <a:solidFill>
          <a:srgbClr val="064AAE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sz="1200" kern="1200">
        <a:solidFill>
          <a:srgbClr val="064AAE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sz="1200" kern="1200">
        <a:solidFill>
          <a:srgbClr val="064AAE"/>
        </a:solidFill>
        <a:latin typeface="Tahom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552">
          <p15:clr>
            <a:srgbClr val="A4A3A4"/>
          </p15:clr>
        </p15:guide>
        <p15:guide id="2" pos="24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CC"/>
    <a:srgbClr val="FF9933"/>
    <a:srgbClr val="FF5050"/>
    <a:srgbClr val="FF6600"/>
    <a:srgbClr val="0235B2"/>
    <a:srgbClr val="02359E"/>
    <a:srgbClr val="0235C6"/>
    <a:srgbClr val="0233BE"/>
    <a:srgbClr val="00339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813" autoAdjust="0"/>
    <p:restoredTop sz="94662" autoAdjust="0"/>
  </p:normalViewPr>
  <p:slideViewPr>
    <p:cSldViewPr showGuides="1">
      <p:cViewPr>
        <p:scale>
          <a:sx n="114" d="100"/>
          <a:sy n="114" d="100"/>
        </p:scale>
        <p:origin x="-1182" y="72"/>
      </p:cViewPr>
      <p:guideLst>
        <p:guide orient="horz" pos="3552"/>
        <p:guide pos="249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79" d="100"/>
          <a:sy n="79" d="100"/>
        </p:scale>
        <p:origin x="-3936" y="-84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9.xlsx"/><Relationship Id="rId1" Type="http://schemas.openxmlformats.org/officeDocument/2006/relationships/image" Target="../media/image11.pn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024390243902439E-2"/>
          <c:y val="2.7568922305764409E-2"/>
          <c:w val="0.50677994082168665"/>
          <c:h val="0.8721804511278195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velmi spokojen</c:v>
                </c:pt>
              </c:strCache>
            </c:strRef>
          </c:tx>
          <c:spPr>
            <a:solidFill>
              <a:srgbClr val="FF0000"/>
            </a:solidFill>
            <a:ln w="19095">
              <a:noFill/>
            </a:ln>
          </c:spPr>
          <c:invertIfNegative val="0"/>
          <c:dLbls>
            <c:numFmt formatCode="0%" sourceLinked="0"/>
            <c:spPr>
              <a:noFill/>
              <a:ln w="19095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Sheet1!$B$1:$H$1</c:f>
              <c:strCache>
                <c:ptCount val="7"/>
                <c:pt idx="0">
                  <c:v>potřeb pro dům, byt, zahradu (tzn. hobby markety)</c:v>
                </c:pt>
                <c:pt idx="1">
                  <c:v>nábytku</c:v>
                </c:pt>
                <c:pt idx="2">
                  <c:v>oděvů a obuvi</c:v>
                </c:pt>
                <c:pt idx="3">
                  <c:v>elektroniky a elektrických spotřebičů</c:v>
                </c:pt>
                <c:pt idx="4">
                  <c:v>ostatního zboží (např. hračky, knížky, papírnictví, sportovní potřeby …atd.)</c:v>
                </c:pt>
                <c:pt idx="5">
                  <c:v>potravin a zboží každodenní spotřeby (např. drogerie, kosmetika ... atd.)</c:v>
                </c:pt>
                <c:pt idx="6">
                  <c:v>celkově</c:v>
                </c:pt>
              </c:strCache>
            </c:strRef>
          </c:cat>
          <c:val>
            <c:numRef>
              <c:f>Sheet1!$B$2:$H$2</c:f>
              <c:numCache>
                <c:formatCode>General</c:formatCode>
                <c:ptCount val="7"/>
                <c:pt idx="0">
                  <c:v>0.09</c:v>
                </c:pt>
                <c:pt idx="1">
                  <c:v>7.2499999999999995E-2</c:v>
                </c:pt>
                <c:pt idx="2">
                  <c:v>0.15</c:v>
                </c:pt>
                <c:pt idx="3">
                  <c:v>0.20499999999999999</c:v>
                </c:pt>
                <c:pt idx="4">
                  <c:v>0.32</c:v>
                </c:pt>
                <c:pt idx="5">
                  <c:v>0.40250000000000002</c:v>
                </c:pt>
                <c:pt idx="6">
                  <c:v>0.2175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688-420D-907C-AFDECFF9AF52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spíše spokojen</c:v>
                </c:pt>
              </c:strCache>
            </c:strRef>
          </c:tx>
          <c:spPr>
            <a:solidFill>
              <a:srgbClr val="FF9900"/>
            </a:solidFill>
            <a:ln w="19095">
              <a:noFill/>
            </a:ln>
          </c:spPr>
          <c:invertIfNegative val="0"/>
          <c:dLbls>
            <c:numFmt formatCode="0%" sourceLinked="0"/>
            <c:spPr>
              <a:noFill/>
              <a:ln w="19095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Sheet1!$B$1:$H$1</c:f>
              <c:strCache>
                <c:ptCount val="7"/>
                <c:pt idx="0">
                  <c:v>potřeb pro dům, byt, zahradu (tzn. hobby markety)</c:v>
                </c:pt>
                <c:pt idx="1">
                  <c:v>nábytku</c:v>
                </c:pt>
                <c:pt idx="2">
                  <c:v>oděvů a obuvi</c:v>
                </c:pt>
                <c:pt idx="3">
                  <c:v>elektroniky a elektrických spotřebičů</c:v>
                </c:pt>
                <c:pt idx="4">
                  <c:v>ostatního zboží (např. hračky, knížky, papírnictví, sportovní potřeby …atd.)</c:v>
                </c:pt>
                <c:pt idx="5">
                  <c:v>potravin a zboží každodenní spotřeby (např. drogerie, kosmetika ... atd.)</c:v>
                </c:pt>
                <c:pt idx="6">
                  <c:v>celkově</c:v>
                </c:pt>
              </c:strCache>
            </c:strRef>
          </c:cat>
          <c:val>
            <c:numRef>
              <c:f>Sheet1!$B$3:$H$3</c:f>
              <c:numCache>
                <c:formatCode>General</c:formatCode>
                <c:ptCount val="7"/>
                <c:pt idx="0">
                  <c:v>0.31</c:v>
                </c:pt>
                <c:pt idx="1">
                  <c:v>0.3725</c:v>
                </c:pt>
                <c:pt idx="2">
                  <c:v>0.33750000000000002</c:v>
                </c:pt>
                <c:pt idx="3">
                  <c:v>0.45500000000000002</c:v>
                </c:pt>
                <c:pt idx="4">
                  <c:v>0.4</c:v>
                </c:pt>
                <c:pt idx="5">
                  <c:v>0.40749999999999997</c:v>
                </c:pt>
                <c:pt idx="6">
                  <c:v>0.56000000000000005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688-420D-907C-AFDECFF9AF52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</c:strCache>
            </c:strRef>
          </c:tx>
          <c:spPr>
            <a:noFill/>
            <a:ln w="19095">
              <a:noFill/>
            </a:ln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Sheet1!$B$1:$H$1</c:f>
              <c:strCache>
                <c:ptCount val="7"/>
                <c:pt idx="0">
                  <c:v>potřeb pro dům, byt, zahradu (tzn. hobby markety)</c:v>
                </c:pt>
                <c:pt idx="1">
                  <c:v>nábytku</c:v>
                </c:pt>
                <c:pt idx="2">
                  <c:v>oděvů a obuvi</c:v>
                </c:pt>
                <c:pt idx="3">
                  <c:v>elektroniky a elektrických spotřebičů</c:v>
                </c:pt>
                <c:pt idx="4">
                  <c:v>ostatního zboží (např. hračky, knížky, papírnictví, sportovní potřeby …atd.)</c:v>
                </c:pt>
                <c:pt idx="5">
                  <c:v>potravin a zboží každodenní spotřeby (např. drogerie, kosmetika ... atd.)</c:v>
                </c:pt>
                <c:pt idx="6">
                  <c:v>celkově</c:v>
                </c:pt>
              </c:strCache>
            </c:strRef>
          </c:cat>
          <c:val>
            <c:numRef>
              <c:f>Sheet1!$B$4:$H$4</c:f>
              <c:numCache>
                <c:formatCode>General</c:formatCode>
                <c:ptCount val="7"/>
                <c:pt idx="0">
                  <c:v>0.4</c:v>
                </c:pt>
                <c:pt idx="1">
                  <c:v>0.44500000000000001</c:v>
                </c:pt>
                <c:pt idx="2">
                  <c:v>0.48749999999999999</c:v>
                </c:pt>
                <c:pt idx="3">
                  <c:v>0.66</c:v>
                </c:pt>
                <c:pt idx="4">
                  <c:v>0.72</c:v>
                </c:pt>
                <c:pt idx="5">
                  <c:v>0.81</c:v>
                </c:pt>
                <c:pt idx="6">
                  <c:v>0.77749999999999997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688-420D-907C-AFDECFF9AF5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0"/>
        <c:overlap val="100"/>
        <c:axId val="41926016"/>
        <c:axId val="41931904"/>
      </c:barChart>
      <c:catAx>
        <c:axId val="41926016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41931904"/>
        <c:crosses val="autoZero"/>
        <c:auto val="1"/>
        <c:lblAlgn val="ctr"/>
        <c:lblOffset val="100"/>
        <c:noMultiLvlLbl val="0"/>
      </c:catAx>
      <c:valAx>
        <c:axId val="41931904"/>
        <c:scaling>
          <c:orientation val="minMax"/>
          <c:max val="1"/>
          <c:min val="0"/>
        </c:scaling>
        <c:delete val="1"/>
        <c:axPos val="b"/>
        <c:numFmt formatCode="General" sourceLinked="1"/>
        <c:majorTickMark val="out"/>
        <c:minorTickMark val="none"/>
        <c:tickLblPos val="nextTo"/>
        <c:crossAx val="41926016"/>
        <c:crosses val="autoZero"/>
        <c:crossBetween val="between"/>
      </c:valAx>
      <c:spPr>
        <a:noFill/>
        <a:ln w="19095">
          <a:noFill/>
        </a:ln>
      </c:spPr>
    </c:plotArea>
    <c:legend>
      <c:legendPos val="b"/>
      <c:layout>
        <c:manualLayout>
          <c:xMode val="edge"/>
          <c:yMode val="edge"/>
          <c:x val="0.56976057823205706"/>
          <c:y val="0.31726398163074992"/>
          <c:w val="0.41588672249493536"/>
          <c:h val="0.18531033784232162"/>
        </c:manualLayout>
      </c:layout>
      <c:overlay val="0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200" b="0" i="0" u="none" strike="noStrike" baseline="0">
          <a:solidFill>
            <a:schemeClr val="tx1"/>
          </a:solidFill>
          <a:latin typeface="Impact"/>
          <a:ea typeface="Impact"/>
          <a:cs typeface="Impact"/>
        </a:defRPr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466191357159991"/>
          <c:y val="6.4417126482049961E-2"/>
          <c:w val="0.46164154063397145"/>
          <c:h val="0.85462133555798403"/>
        </c:manualLayout>
      </c:layout>
      <c:doughnutChart>
        <c:varyColors val="1"/>
        <c:ser>
          <c:idx val="0"/>
          <c:order val="0"/>
          <c:tx>
            <c:strRef>
              <c:f>Sheet1!$A$2</c:f>
              <c:strCache>
                <c:ptCount val="1"/>
              </c:strCache>
            </c:strRef>
          </c:tx>
          <c:spPr>
            <a:solidFill>
              <a:schemeClr val="accent1"/>
            </a:solidFill>
            <a:ln w="18727">
              <a:solidFill>
                <a:schemeClr val="tx1"/>
              </a:solidFill>
              <a:prstDash val="solid"/>
            </a:ln>
          </c:spPr>
          <c:explosion val="8"/>
          <c:dPt>
            <c:idx val="0"/>
            <c:bubble3D val="0"/>
            <c:spPr>
              <a:noFill/>
              <a:ln w="18727">
                <a:solidFill>
                  <a:schemeClr val="bg1">
                    <a:lumMod val="50000"/>
                  </a:schemeClr>
                </a:solidFill>
                <a:prstDash val="solid"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B24-4CDA-A7C4-5B8A2FA8D7F1}"/>
              </c:ext>
            </c:extLst>
          </c:dPt>
          <c:dPt>
            <c:idx val="1"/>
            <c:bubble3D val="0"/>
            <c:explosion val="0"/>
            <c:spPr>
              <a:solidFill>
                <a:srgbClr val="FF0000"/>
              </a:solidFill>
              <a:ln w="37453">
                <a:solidFill>
                  <a:srgbClr val="FF0000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B24-4CDA-A7C4-5B8A2FA8D7F1}"/>
              </c:ext>
            </c:extLst>
          </c:dPt>
          <c:dLbls>
            <c:dLbl>
              <c:idx val="0"/>
              <c:layout>
                <c:manualLayout>
                  <c:x val="-0.11359378148190691"/>
                  <c:y val="7.0979672241582761E-2"/>
                </c:manualLayout>
              </c:layout>
              <c:spPr/>
              <c:txPr>
                <a:bodyPr/>
                <a:lstStyle/>
                <a:p>
                  <a:pPr>
                    <a:defRPr sz="1500" b="0">
                      <a:solidFill>
                        <a:schemeClr val="bg1">
                          <a:lumMod val="50000"/>
                        </a:schemeClr>
                      </a:solidFill>
                      <a:latin typeface="Impact" panose="020B0806030902050204" pitchFamily="34" charset="0"/>
                    </a:defRPr>
                  </a:pPr>
                  <a:endParaRPr lang="cs-CZ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B24-4CDA-A7C4-5B8A2FA8D7F1}"/>
                </c:ext>
              </c:extLst>
            </c:dLbl>
            <c:dLbl>
              <c:idx val="1"/>
              <c:layout>
                <c:manualLayout>
                  <c:x val="0.21172104065731828"/>
                  <c:y val="-8.9907584839338167E-2"/>
                </c:manualLayout>
              </c:layout>
              <c:spPr/>
              <c:txPr>
                <a:bodyPr/>
                <a:lstStyle/>
                <a:p>
                  <a:pPr>
                    <a:defRPr sz="1500" b="0">
                      <a:solidFill>
                        <a:srgbClr val="FF0000"/>
                      </a:solidFill>
                      <a:latin typeface="Impact" panose="020B0806030902050204" pitchFamily="34" charset="0"/>
                    </a:defRPr>
                  </a:pPr>
                  <a:endParaRPr lang="cs-CZ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B24-4CDA-A7C4-5B8A2FA8D7F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 b="0">
                    <a:latin typeface="Impact" panose="020B0806030902050204" pitchFamily="34" charset="0"/>
                  </a:defRPr>
                </a:pPr>
                <a:endParaRPr lang="cs-CZ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Sheet1!$B$1:$C$1</c:f>
              <c:strCache>
                <c:ptCount val="2"/>
                <c:pt idx="0">
                  <c:v>Neví</c:v>
                </c:pt>
                <c:pt idx="1">
                  <c:v>Ví o plánované výstavbě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46</c:v>
                </c:pt>
                <c:pt idx="1">
                  <c:v>54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B24-4CDA-A7C4-5B8A2FA8D7F1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140"/>
        <c:holeSize val="50"/>
      </c:doughnutChart>
      <c:spPr>
        <a:noFill/>
        <a:ln w="37453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700" b="1" i="0" u="none" strike="noStrike" baseline="0">
          <a:solidFill>
            <a:schemeClr val="tx1"/>
          </a:solidFill>
          <a:latin typeface="Arial CE"/>
          <a:ea typeface="Arial CE"/>
          <a:cs typeface="Arial CE"/>
        </a:defRPr>
      </a:pPr>
      <a:endParaRPr lang="cs-CZ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6493506493506492"/>
          <c:y val="3.3536585365853661E-2"/>
          <c:w val="0.48311688311688311"/>
          <c:h val="0.93698133552169838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</c:strCache>
            </c:strRef>
          </c:tx>
          <c:spPr>
            <a:solidFill>
              <a:srgbClr val="FF0000"/>
            </a:solidFill>
            <a:ln w="19020">
              <a:noFill/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FFFF00"/>
              </a:solidFill>
              <a:ln w="19020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9DF-4D11-B78F-74C23B24E096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 w="19020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9DF-4D11-B78F-74C23B24E096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 w="19020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E9DF-4D11-B78F-74C23B24E096}"/>
              </c:ext>
            </c:extLst>
          </c:dPt>
          <c:dPt>
            <c:idx val="3"/>
            <c:invertIfNegative val="0"/>
            <c:bubble3D val="0"/>
            <c:spPr>
              <a:solidFill>
                <a:srgbClr val="FF9933"/>
              </a:solidFill>
              <a:ln w="19020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E9DF-4D11-B78F-74C23B24E096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8-E9DF-4D11-B78F-74C23B24E096}"/>
              </c:ext>
            </c:extLst>
          </c:dPt>
          <c:dPt>
            <c:idx val="5"/>
            <c:invertIfNegative val="0"/>
            <c:bubble3D val="0"/>
            <c:spPr>
              <a:solidFill>
                <a:srgbClr val="C00000"/>
              </a:solidFill>
              <a:ln w="19020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E9DF-4D11-B78F-74C23B24E096}"/>
              </c:ext>
            </c:extLst>
          </c:dPt>
          <c:dLbls>
            <c:dLbl>
              <c:idx val="0"/>
              <c:layout>
                <c:manualLayout>
                  <c:x val="4.5138888888888888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9DF-4D11-B78F-74C23B24E096}"/>
                </c:ext>
              </c:extLst>
            </c:dLbl>
            <c:numFmt formatCode="0%" sourceLinked="0"/>
            <c:spPr>
              <a:noFill/>
              <a:ln w="1902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Sheet1!$B$1:$G$1</c:f>
              <c:strCache>
                <c:ptCount val="6"/>
                <c:pt idx="0">
                  <c:v>neví / neodpověděl</c:v>
                </c:pt>
                <c:pt idx="1">
                  <c:v>jsem rozhodně PROTI</c:v>
                </c:pt>
                <c:pt idx="2">
                  <c:v>jsem spíše PROTI</c:v>
                </c:pt>
                <c:pt idx="3">
                  <c:v>je mi to jedno</c:v>
                </c:pt>
                <c:pt idx="4">
                  <c:v>jsem spíše PRO</c:v>
                </c:pt>
                <c:pt idx="5">
                  <c:v>jsem rozhodně PRO</c:v>
                </c:pt>
              </c:strCache>
            </c:strRef>
          </c:cat>
          <c:val>
            <c:numRef>
              <c:f>Sheet1!$B$2:$G$2</c:f>
              <c:numCache>
                <c:formatCode>General</c:formatCode>
                <c:ptCount val="6"/>
                <c:pt idx="0">
                  <c:v>0.01</c:v>
                </c:pt>
                <c:pt idx="1">
                  <c:v>7.4999999999999997E-2</c:v>
                </c:pt>
                <c:pt idx="2">
                  <c:v>0.16</c:v>
                </c:pt>
                <c:pt idx="3">
                  <c:v>0.17249999999999999</c:v>
                </c:pt>
                <c:pt idx="4">
                  <c:v>0.36499999999999999</c:v>
                </c:pt>
                <c:pt idx="5">
                  <c:v>0.20749999999999999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E9DF-4D11-B78F-74C23B24E0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100"/>
        <c:axId val="33657600"/>
        <c:axId val="33659136"/>
      </c:barChart>
      <c:catAx>
        <c:axId val="3365760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2377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cs-CZ"/>
          </a:p>
        </c:txPr>
        <c:crossAx val="3365913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3659136"/>
        <c:scaling>
          <c:orientation val="minMax"/>
          <c:max val="0.4"/>
          <c:min val="0"/>
        </c:scaling>
        <c:delete val="1"/>
        <c:axPos val="b"/>
        <c:numFmt formatCode="General" sourceLinked="1"/>
        <c:majorTickMark val="out"/>
        <c:minorTickMark val="none"/>
        <c:tickLblPos val="nextTo"/>
        <c:crossAx val="33657600"/>
        <c:crosses val="autoZero"/>
        <c:crossBetween val="between"/>
      </c:valAx>
      <c:spPr>
        <a:noFill/>
        <a:ln w="190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200" b="0" i="0" u="none" strike="noStrike" baseline="0">
          <a:solidFill>
            <a:schemeClr val="tx1"/>
          </a:solidFill>
          <a:latin typeface="Impact"/>
          <a:ea typeface="Impact"/>
          <a:cs typeface="Impact"/>
        </a:defRPr>
      </a:pPr>
      <a:endParaRPr lang="cs-CZ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6493506493506492"/>
          <c:y val="3.3536585365853661E-2"/>
          <c:w val="0.48311688311688311"/>
          <c:h val="0.86585365853658536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</c:strCache>
            </c:strRef>
          </c:tx>
          <c:spPr>
            <a:noFill/>
            <a:ln w="28575"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noFill/>
              <a:ln w="28575">
                <a:solidFill>
                  <a:srgbClr val="FFFF00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952-4365-8B2C-F2ECAACFF89A}"/>
              </c:ext>
            </c:extLst>
          </c:dPt>
          <c:dPt>
            <c:idx val="1"/>
            <c:invertIfNegative val="0"/>
            <c:bubble3D val="0"/>
            <c:spPr>
              <a:noFill/>
              <a:ln w="28575">
                <a:solidFill>
                  <a:schemeClr val="bg1">
                    <a:lumMod val="50000"/>
                  </a:schemeClr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952-4365-8B2C-F2ECAACFF89A}"/>
              </c:ext>
            </c:extLst>
          </c:dPt>
          <c:dPt>
            <c:idx val="2"/>
            <c:invertIfNegative val="0"/>
            <c:bubble3D val="0"/>
            <c:spPr>
              <a:noFill/>
              <a:ln w="28575">
                <a:solidFill>
                  <a:schemeClr val="bg1">
                    <a:lumMod val="75000"/>
                  </a:schemeClr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952-4365-8B2C-F2ECAACFF89A}"/>
              </c:ext>
            </c:extLst>
          </c:dPt>
          <c:dPt>
            <c:idx val="3"/>
            <c:invertIfNegative val="0"/>
            <c:bubble3D val="0"/>
            <c:spPr>
              <a:noFill/>
              <a:ln w="28575">
                <a:solidFill>
                  <a:srgbClr val="FF9933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952-4365-8B2C-F2ECAACFF89A}"/>
              </c:ext>
            </c:extLst>
          </c:dPt>
          <c:dPt>
            <c:idx val="4"/>
            <c:invertIfNegative val="0"/>
            <c:bubble3D val="0"/>
            <c:spPr>
              <a:noFill/>
              <a:ln w="28575">
                <a:solidFill>
                  <a:srgbClr val="FF0000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952-4365-8B2C-F2ECAACFF89A}"/>
              </c:ext>
            </c:extLst>
          </c:dPt>
          <c:dPt>
            <c:idx val="5"/>
            <c:invertIfNegative val="0"/>
            <c:bubble3D val="0"/>
            <c:spPr>
              <a:noFill/>
              <a:ln w="28575">
                <a:solidFill>
                  <a:srgbClr val="C00000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7952-4365-8B2C-F2ECAACFF89A}"/>
              </c:ext>
            </c:extLst>
          </c:dPt>
          <c:dLbls>
            <c:dLbl>
              <c:idx val="0"/>
              <c:layout>
                <c:manualLayout>
                  <c:x val="4.5138888888888888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952-4365-8B2C-F2ECAACFF89A}"/>
                </c:ext>
              </c:extLst>
            </c:dLbl>
            <c:numFmt formatCode="0%" sourceLinked="0"/>
            <c:spPr>
              <a:noFill/>
              <a:ln w="1902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Sheet1!$B$1:$G$1</c:f>
              <c:strCache>
                <c:ptCount val="6"/>
                <c:pt idx="0">
                  <c:v>neví / neodpověděl</c:v>
                </c:pt>
                <c:pt idx="1">
                  <c:v>jsem rozhodně PROTI</c:v>
                </c:pt>
                <c:pt idx="2">
                  <c:v>jsem spíše PROTI</c:v>
                </c:pt>
                <c:pt idx="3">
                  <c:v>je mi to jedno</c:v>
                </c:pt>
                <c:pt idx="4">
                  <c:v>jsem spíše PRO</c:v>
                </c:pt>
                <c:pt idx="5">
                  <c:v>jsem rozhodně PRO</c:v>
                </c:pt>
              </c:strCache>
            </c:strRef>
          </c:cat>
          <c:val>
            <c:numRef>
              <c:f>Sheet1!$B$2:$G$2</c:f>
              <c:numCache>
                <c:formatCode>General</c:formatCode>
                <c:ptCount val="6"/>
                <c:pt idx="0">
                  <c:v>3.7999999999999999E-2</c:v>
                </c:pt>
                <c:pt idx="1">
                  <c:v>9.7000000000000003E-2</c:v>
                </c:pt>
                <c:pt idx="2">
                  <c:v>0.17699999999999999</c:v>
                </c:pt>
                <c:pt idx="3">
                  <c:v>0.20399999999999999</c:v>
                </c:pt>
                <c:pt idx="4">
                  <c:v>0.371</c:v>
                </c:pt>
                <c:pt idx="5">
                  <c:v>0.113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7952-4365-8B2C-F2ECAACFF89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100"/>
        <c:axId val="33807360"/>
        <c:axId val="33813248"/>
      </c:barChart>
      <c:catAx>
        <c:axId val="3380736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2377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cs-CZ"/>
          </a:p>
        </c:txPr>
        <c:crossAx val="3381324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3813248"/>
        <c:scaling>
          <c:orientation val="minMax"/>
          <c:max val="0.4"/>
          <c:min val="0"/>
        </c:scaling>
        <c:delete val="1"/>
        <c:axPos val="b"/>
        <c:numFmt formatCode="General" sourceLinked="1"/>
        <c:majorTickMark val="out"/>
        <c:minorTickMark val="none"/>
        <c:tickLblPos val="nextTo"/>
        <c:crossAx val="33807360"/>
        <c:crosses val="autoZero"/>
        <c:crossBetween val="between"/>
      </c:valAx>
      <c:spPr>
        <a:noFill/>
        <a:ln w="190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200" b="0" i="0" u="none" strike="noStrike" baseline="0">
          <a:solidFill>
            <a:schemeClr val="tx1"/>
          </a:solidFill>
          <a:latin typeface="Impact"/>
          <a:ea typeface="Impact"/>
          <a:cs typeface="Impact"/>
        </a:defRPr>
      </a:pPr>
      <a:endParaRPr lang="cs-CZ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1728395061728392E-3"/>
          <c:y val="2.8735632183908046E-2"/>
          <c:w val="1"/>
          <c:h val="0.93103448275862066"/>
        </c:manualLayout>
      </c:layout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 w="19004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3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6493506493506492"/>
          <c:y val="3.3536585365853661E-2"/>
          <c:w val="0.48311688311688311"/>
          <c:h val="0.86585365853658536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</c:strCache>
            </c:strRef>
          </c:tx>
          <c:spPr>
            <a:solidFill>
              <a:srgbClr val="FF0000"/>
            </a:solidFill>
            <a:ln w="19020">
              <a:noFill/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FFFF00"/>
              </a:solidFill>
              <a:ln w="19020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0C6-4BF5-9102-D54ED7CE7A49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 w="19020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0C6-4BF5-9102-D54ED7CE7A49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 w="19020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0C6-4BF5-9102-D54ED7CE7A49}"/>
              </c:ext>
            </c:extLst>
          </c:dPt>
          <c:dPt>
            <c:idx val="3"/>
            <c:invertIfNegative val="0"/>
            <c:bubble3D val="0"/>
            <c:spPr>
              <a:solidFill>
                <a:srgbClr val="FF9933"/>
              </a:solidFill>
              <a:ln w="19020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F0C6-4BF5-9102-D54ED7CE7A49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8-F0C6-4BF5-9102-D54ED7CE7A49}"/>
              </c:ext>
            </c:extLst>
          </c:dPt>
          <c:dPt>
            <c:idx val="5"/>
            <c:invertIfNegative val="0"/>
            <c:bubble3D val="0"/>
            <c:spPr>
              <a:solidFill>
                <a:srgbClr val="C00000"/>
              </a:solidFill>
              <a:ln w="19020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F0C6-4BF5-9102-D54ED7CE7A49}"/>
              </c:ext>
            </c:extLst>
          </c:dPt>
          <c:dLbls>
            <c:dLbl>
              <c:idx val="0"/>
              <c:layout>
                <c:manualLayout>
                  <c:x val="4.5138888888888888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0C6-4BF5-9102-D54ED7CE7A49}"/>
                </c:ext>
              </c:extLst>
            </c:dLbl>
            <c:numFmt formatCode="0%" sourceLinked="0"/>
            <c:spPr>
              <a:noFill/>
              <a:ln w="1902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Sheet1!$B$1:$G$1</c:f>
              <c:strCache>
                <c:ptCount val="6"/>
                <c:pt idx="0">
                  <c:v>neví / neodpověděl</c:v>
                </c:pt>
                <c:pt idx="1">
                  <c:v>jsem rozhodně PROTI</c:v>
                </c:pt>
                <c:pt idx="2">
                  <c:v>jsem spíše PROTI</c:v>
                </c:pt>
                <c:pt idx="3">
                  <c:v>je mi to jedno</c:v>
                </c:pt>
                <c:pt idx="4">
                  <c:v>jsem spíše PRO</c:v>
                </c:pt>
                <c:pt idx="5">
                  <c:v>jsem rozhodně PRO</c:v>
                </c:pt>
              </c:strCache>
            </c:strRef>
          </c:cat>
          <c:val>
            <c:numRef>
              <c:f>Sheet1!$B$2:$G$2</c:f>
              <c:numCache>
                <c:formatCode>General</c:formatCode>
                <c:ptCount val="6"/>
                <c:pt idx="0">
                  <c:v>5.0000000000000001E-3</c:v>
                </c:pt>
                <c:pt idx="1">
                  <c:v>5.6000000000000001E-2</c:v>
                </c:pt>
                <c:pt idx="2">
                  <c:v>0.14000000000000001</c:v>
                </c:pt>
                <c:pt idx="3">
                  <c:v>0.14000000000000001</c:v>
                </c:pt>
                <c:pt idx="4">
                  <c:v>0.36</c:v>
                </c:pt>
                <c:pt idx="5">
                  <c:v>0.28999999999999998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F0C6-4BF5-9102-D54ED7CE7A4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100"/>
        <c:axId val="31444352"/>
        <c:axId val="31446144"/>
      </c:barChart>
      <c:catAx>
        <c:axId val="3144435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2377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cs-CZ"/>
          </a:p>
        </c:txPr>
        <c:crossAx val="3144614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1446144"/>
        <c:scaling>
          <c:orientation val="minMax"/>
          <c:max val="0.4"/>
          <c:min val="0"/>
        </c:scaling>
        <c:delete val="1"/>
        <c:axPos val="b"/>
        <c:numFmt formatCode="General" sourceLinked="1"/>
        <c:majorTickMark val="out"/>
        <c:minorTickMark val="none"/>
        <c:tickLblPos val="nextTo"/>
        <c:crossAx val="31444352"/>
        <c:crosses val="autoZero"/>
        <c:crossBetween val="between"/>
      </c:valAx>
      <c:spPr>
        <a:noFill/>
        <a:ln w="190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200" b="0" i="0" u="none" strike="noStrike" baseline="0">
          <a:solidFill>
            <a:schemeClr val="tx1"/>
          </a:solidFill>
          <a:latin typeface="Impact"/>
          <a:ea typeface="Impact"/>
          <a:cs typeface="Impact"/>
        </a:defRPr>
      </a:pPr>
      <a:endParaRPr lang="cs-CZ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1724137931034482E-2"/>
          <c:y val="3.3444816053511705E-3"/>
          <c:w val="0.90948275862068961"/>
          <c:h val="0.9632107023411371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Východ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 w="32603">
              <a:noFill/>
            </a:ln>
          </c:spPr>
          <c:invertIfNegative val="0"/>
          <c:dLbls>
            <c:dLbl>
              <c:idx val="7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D38-455A-A5A6-E17A2BDE7C66}"/>
                </c:ext>
              </c:extLst>
            </c:dLbl>
            <c:numFmt formatCode="0%;0%" sourceLinked="0"/>
            <c:spPr>
              <a:noFill/>
              <a:ln w="32603">
                <a:noFill/>
              </a:ln>
            </c:spPr>
            <c:txPr>
              <a:bodyPr/>
              <a:lstStyle/>
              <a:p>
                <a:pPr>
                  <a:defRPr sz="1380" b="0" i="0" u="none" strike="noStrike" baseline="0">
                    <a:solidFill>
                      <a:schemeClr val="tx1"/>
                    </a:solidFill>
                    <a:latin typeface="Impact"/>
                    <a:ea typeface="Impact"/>
                    <a:cs typeface="Impact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Sheet1!$B$1:$I$1</c:f>
              <c:strCache>
                <c:ptCount val="8"/>
                <c:pt idx="0">
                  <c:v>malá informovanost veřejnosti o projektu</c:v>
                </c:pt>
                <c:pt idx="1">
                  <c:v>nárůst dopravy v lokalitě</c:v>
                </c:pt>
                <c:pt idx="2">
                  <c:v>v lokalitě jsou další OC</c:v>
                </c:pt>
                <c:pt idx="3">
                  <c:v>nedostatek stávajících nákupních možností v Rakovníku</c:v>
                </c:pt>
                <c:pt idx="4">
                  <c:v>lokalita na okraji města</c:v>
                </c:pt>
                <c:pt idx="5">
                  <c:v>dobrá dopravní dostupnost</c:v>
                </c:pt>
                <c:pt idx="6">
                  <c:v>provozovatel společnost Kaufland</c:v>
                </c:pt>
                <c:pt idx="7">
                  <c:v>vlastní parkoviště</c:v>
                </c:pt>
              </c:strCache>
            </c:strRef>
          </c:cat>
          <c:val>
            <c:numRef>
              <c:f>Sheet1!$B$2:$I$2</c:f>
              <c:numCache>
                <c:formatCode>General</c:formatCode>
                <c:ptCount val="8"/>
                <c:pt idx="0">
                  <c:v>-0.4975</c:v>
                </c:pt>
                <c:pt idx="1">
                  <c:v>-0.48749999999999999</c:v>
                </c:pt>
                <c:pt idx="2">
                  <c:v>-0.34</c:v>
                </c:pt>
                <c:pt idx="3">
                  <c:v>-0.32</c:v>
                </c:pt>
                <c:pt idx="4">
                  <c:v>-0.27500000000000002</c:v>
                </c:pt>
                <c:pt idx="5">
                  <c:v>-0.24</c:v>
                </c:pt>
                <c:pt idx="6">
                  <c:v>-0.22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D38-455A-A5A6-E17A2BDE7C6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0"/>
        <c:axId val="31542656"/>
        <c:axId val="34220288"/>
      </c:barChart>
      <c:catAx>
        <c:axId val="31542656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34220288"/>
        <c:crosses val="autoZero"/>
        <c:auto val="1"/>
        <c:lblAlgn val="ctr"/>
        <c:lblOffset val="100"/>
        <c:noMultiLvlLbl val="0"/>
      </c:catAx>
      <c:valAx>
        <c:axId val="34220288"/>
        <c:scaling>
          <c:orientation val="minMax"/>
          <c:max val="0"/>
          <c:min val="-1"/>
        </c:scaling>
        <c:delete val="0"/>
        <c:axPos val="b"/>
        <c:numFmt formatCode="General" sourceLinked="1"/>
        <c:majorTickMark val="out"/>
        <c:minorTickMark val="none"/>
        <c:tickLblPos val="none"/>
        <c:spPr>
          <a:ln w="16302">
            <a:solidFill>
              <a:srgbClr val="FFFFFF"/>
            </a:solidFill>
            <a:prstDash val="solid"/>
          </a:ln>
        </c:spPr>
        <c:crossAx val="31542656"/>
        <c:crosses val="autoZero"/>
        <c:crossBetween val="between"/>
      </c:valAx>
      <c:spPr>
        <a:noFill/>
        <a:ln w="32603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380" b="0" i="0" u="none" strike="noStrike" baseline="0">
          <a:solidFill>
            <a:schemeClr val="tx1"/>
          </a:solidFill>
          <a:latin typeface="Impact"/>
          <a:ea typeface="Impact"/>
          <a:cs typeface="Impact"/>
        </a:defRPr>
      </a:pPr>
      <a:endParaRPr lang="cs-CZ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1724137931034482E-2"/>
          <c:y val="3.3670033670033669E-3"/>
          <c:w val="0.90948275862068961"/>
          <c:h val="0.9629629629629629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Východ</c:v>
                </c:pt>
              </c:strCache>
            </c:strRef>
          </c:tx>
          <c:spPr>
            <a:solidFill>
              <a:srgbClr val="FF0000"/>
            </a:solidFill>
            <a:ln w="24380">
              <a:noFill/>
            </a:ln>
          </c:spPr>
          <c:invertIfNegative val="0"/>
          <c:dLbls>
            <c:dLbl>
              <c:idx val="0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C90-4A74-ABD3-084352D82300}"/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C90-4A74-ABD3-084352D82300}"/>
                </c:ext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Sheet1!$B$1:$I$1</c:f>
              <c:strCache>
                <c:ptCount val="8"/>
                <c:pt idx="0">
                  <c:v>malá informovanost veřejnosti o projektu</c:v>
                </c:pt>
                <c:pt idx="1">
                  <c:v>nárůst dopravy v lokalitě</c:v>
                </c:pt>
                <c:pt idx="2">
                  <c:v>v lokalitě jsou další OC</c:v>
                </c:pt>
                <c:pt idx="3">
                  <c:v>nedostatek stávajících nákupních možností v Rakovníku</c:v>
                </c:pt>
                <c:pt idx="4">
                  <c:v>lokalita na okraji města</c:v>
                </c:pt>
                <c:pt idx="5">
                  <c:v>dobrá dopravní dostupnost</c:v>
                </c:pt>
                <c:pt idx="6">
                  <c:v>provozovatel společnost Kaufland</c:v>
                </c:pt>
                <c:pt idx="7">
                  <c:v>vlastní parkoviště</c:v>
                </c:pt>
              </c:strCache>
            </c:strRef>
          </c:cat>
          <c:val>
            <c:numRef>
              <c:f>Sheet1!$B$2:$I$2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>
                  <c:v>0.38500000000000001</c:v>
                </c:pt>
                <c:pt idx="3">
                  <c:v>0.40749999999999997</c:v>
                </c:pt>
                <c:pt idx="4">
                  <c:v>0.45750000000000002</c:v>
                </c:pt>
                <c:pt idx="5">
                  <c:v>0.54500000000000004</c:v>
                </c:pt>
                <c:pt idx="6">
                  <c:v>0.57250000000000001</c:v>
                </c:pt>
                <c:pt idx="7">
                  <c:v>0.70250000000000001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C90-4A74-ABD3-084352D823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4274304"/>
        <c:axId val="34157312"/>
      </c:barChart>
      <c:catAx>
        <c:axId val="34274304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34157312"/>
        <c:crosses val="autoZero"/>
        <c:auto val="1"/>
        <c:lblAlgn val="ctr"/>
        <c:lblOffset val="100"/>
        <c:noMultiLvlLbl val="0"/>
      </c:catAx>
      <c:valAx>
        <c:axId val="34157312"/>
        <c:scaling>
          <c:orientation val="minMax"/>
          <c:max val="1"/>
        </c:scaling>
        <c:delete val="0"/>
        <c:axPos val="b"/>
        <c:numFmt formatCode="General" sourceLinked="1"/>
        <c:majorTickMark val="out"/>
        <c:minorTickMark val="none"/>
        <c:tickLblPos val="none"/>
        <c:spPr>
          <a:ln w="12190">
            <a:solidFill>
              <a:srgbClr val="FFFFFF"/>
            </a:solidFill>
            <a:prstDash val="solid"/>
          </a:ln>
        </c:spPr>
        <c:crossAx val="34274304"/>
        <c:crosses val="autoZero"/>
        <c:crossBetween val="between"/>
      </c:valAx>
      <c:spPr>
        <a:noFill/>
        <a:ln w="2438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200" b="0" i="0" u="none" strike="noStrike" baseline="0">
          <a:solidFill>
            <a:schemeClr val="tx1"/>
          </a:solidFill>
          <a:latin typeface="Impact"/>
          <a:ea typeface="Impact"/>
          <a:cs typeface="Impact"/>
        </a:defRPr>
      </a:pPr>
      <a:endParaRPr lang="cs-CZ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50350877192982457"/>
          <c:y val="1.3333333333333334E-2"/>
          <c:w val="0.46140350877192982"/>
          <c:h val="0.87809523809523804"/>
        </c:manualLayout>
      </c:layout>
      <c:barChart>
        <c:barDir val="bar"/>
        <c:grouping val="clustered"/>
        <c:varyColors val="0"/>
        <c:ser>
          <c:idx val="1"/>
          <c:order val="0"/>
          <c:tx>
            <c:strRef>
              <c:f>Sheet1!$A$2</c:f>
              <c:strCache>
                <c:ptCount val="1"/>
              </c:strCache>
            </c:strRef>
          </c:tx>
          <c:spPr>
            <a:blipFill dpi="0" rotWithShape="0">
              <a:blip xmlns:r="http://schemas.openxmlformats.org/officeDocument/2006/relationships" r:embed="rId1"/>
              <a:srcRect/>
              <a:tile tx="0" ty="0" sx="100000" sy="100000" flip="none" algn="tl"/>
            </a:blipFill>
            <a:ln w="18475">
              <a:noFill/>
            </a:ln>
          </c:spPr>
          <c:invertIfNegative val="0"/>
          <c:dLbls>
            <c:numFmt formatCode="0" sourceLinked="0"/>
            <c:spPr>
              <a:noFill/>
              <a:ln w="18475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Sheet1!$B$1:$V$1</c:f>
              <c:strCache>
                <c:ptCount val="21"/>
                <c:pt idx="0">
                  <c:v>jiné</c:v>
                </c:pt>
                <c:pt idx="1">
                  <c:v>manažerská práce</c:v>
                </c:pt>
                <c:pt idx="2">
                  <c:v>středně náročná duševní práce</c:v>
                </c:pt>
                <c:pt idx="3">
                  <c:v>manuální práce</c:v>
                </c:pt>
                <c:pt idx="4">
                  <c:v>žena na mateřské dovolené</c:v>
                </c:pt>
                <c:pt idx="5">
                  <c:v>žena v domácnosti</c:v>
                </c:pt>
                <c:pt idx="6">
                  <c:v>důchodce</c:v>
                </c:pt>
                <c:pt idx="7">
                  <c:v>student + učeň</c:v>
                </c:pt>
                <c:pt idx="8">
                  <c:v>VOŠ, VŠ</c:v>
                </c:pt>
                <c:pt idx="9">
                  <c:v>SŠ s maturitou</c:v>
                </c:pt>
                <c:pt idx="10">
                  <c:v>SŠ bez maturity</c:v>
                </c:pt>
                <c:pt idx="11">
                  <c:v>základní</c:v>
                </c:pt>
                <c:pt idx="12">
                  <c:v>76 let a více</c:v>
                </c:pt>
                <c:pt idx="13">
                  <c:v>66 – 75 let</c:v>
                </c:pt>
                <c:pt idx="14">
                  <c:v>56 – 65 let</c:v>
                </c:pt>
                <c:pt idx="15">
                  <c:v>46 – 55 let</c:v>
                </c:pt>
                <c:pt idx="16">
                  <c:v>36 – 45 let</c:v>
                </c:pt>
                <c:pt idx="17">
                  <c:v>26 – 35 let</c:v>
                </c:pt>
                <c:pt idx="18">
                  <c:v>18 – 25 let</c:v>
                </c:pt>
                <c:pt idx="19">
                  <c:v>Žena</c:v>
                </c:pt>
                <c:pt idx="20">
                  <c:v>Muž</c:v>
                </c:pt>
              </c:strCache>
            </c:strRef>
          </c:cat>
          <c:val>
            <c:numRef>
              <c:f>Sheet1!$B$2:$V$2</c:f>
              <c:numCache>
                <c:formatCode>General</c:formatCode>
                <c:ptCount val="21"/>
                <c:pt idx="0">
                  <c:v>6.5</c:v>
                </c:pt>
                <c:pt idx="1">
                  <c:v>6.5</c:v>
                </c:pt>
                <c:pt idx="2">
                  <c:v>18.75</c:v>
                </c:pt>
                <c:pt idx="3">
                  <c:v>30</c:v>
                </c:pt>
                <c:pt idx="4">
                  <c:v>8.25</c:v>
                </c:pt>
                <c:pt idx="5">
                  <c:v>4.25</c:v>
                </c:pt>
                <c:pt idx="6">
                  <c:v>17.75</c:v>
                </c:pt>
                <c:pt idx="7">
                  <c:v>8</c:v>
                </c:pt>
                <c:pt idx="8">
                  <c:v>12.25</c:v>
                </c:pt>
                <c:pt idx="9">
                  <c:v>32.75</c:v>
                </c:pt>
                <c:pt idx="10">
                  <c:v>38.25</c:v>
                </c:pt>
                <c:pt idx="11">
                  <c:v>16.75</c:v>
                </c:pt>
                <c:pt idx="12">
                  <c:v>5.75</c:v>
                </c:pt>
                <c:pt idx="13">
                  <c:v>11.5</c:v>
                </c:pt>
                <c:pt idx="14">
                  <c:v>15.5</c:v>
                </c:pt>
                <c:pt idx="15">
                  <c:v>16</c:v>
                </c:pt>
                <c:pt idx="16">
                  <c:v>19.25</c:v>
                </c:pt>
                <c:pt idx="17">
                  <c:v>19</c:v>
                </c:pt>
                <c:pt idx="18">
                  <c:v>13</c:v>
                </c:pt>
                <c:pt idx="19">
                  <c:v>50.75</c:v>
                </c:pt>
                <c:pt idx="20">
                  <c:v>49.25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3843456"/>
        <c:axId val="33849344"/>
      </c:barChart>
      <c:catAx>
        <c:axId val="33843456"/>
        <c:scaling>
          <c:orientation val="minMax"/>
        </c:scaling>
        <c:delete val="0"/>
        <c:axPos val="l"/>
        <c:numFmt formatCode="[&lt;=9999999]###\ ##\ ##;##\ ##\ ##\ ##" sourceLinked="0"/>
        <c:majorTickMark val="out"/>
        <c:minorTickMark val="none"/>
        <c:tickLblPos val="nextTo"/>
        <c:spPr>
          <a:ln w="2309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cs-CZ"/>
          </a:p>
        </c:txPr>
        <c:crossAx val="33849344"/>
        <c:crosses val="autoZero"/>
        <c:auto val="1"/>
        <c:lblAlgn val="ctr"/>
        <c:lblOffset val="0"/>
        <c:tickLblSkip val="1"/>
        <c:tickMarkSkip val="1"/>
        <c:noMultiLvlLbl val="0"/>
      </c:catAx>
      <c:valAx>
        <c:axId val="33849344"/>
        <c:scaling>
          <c:orientation val="minMax"/>
          <c:max val="100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(%)</a:t>
                </a:r>
              </a:p>
            </c:rich>
          </c:tx>
          <c:layout>
            <c:manualLayout>
              <c:xMode val="edge"/>
              <c:yMode val="edge"/>
              <c:x val="0.70877192982456139"/>
              <c:y val="0.93904761904761902"/>
            </c:manualLayout>
          </c:layout>
          <c:overlay val="0"/>
          <c:spPr>
            <a:noFill/>
            <a:ln w="18475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2309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cs-CZ"/>
          </a:p>
        </c:txPr>
        <c:crossAx val="33843456"/>
        <c:crosses val="autoZero"/>
        <c:crossBetween val="between"/>
        <c:majorUnit val="25"/>
      </c:valAx>
      <c:spPr>
        <a:noFill/>
        <a:ln w="18475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200" b="0" i="0" u="none" strike="noStrike" baseline="0">
          <a:solidFill>
            <a:schemeClr val="tx1"/>
          </a:solidFill>
          <a:latin typeface="Impact" panose="020B0806030902050204" pitchFamily="34" charset="0"/>
          <a:ea typeface="Tahoma"/>
          <a:cs typeface="Tahoma"/>
        </a:defRPr>
      </a:pPr>
      <a:endParaRPr lang="cs-CZ"/>
    </a:p>
  </c:tx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48" tIns="45620" rIns="91248" bIns="456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>
                <a:solidFill>
                  <a:schemeClr val="tx1"/>
                </a:solidFill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863" y="0"/>
            <a:ext cx="2944812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48" tIns="45620" rIns="91248" bIns="456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solidFill>
                  <a:schemeClr val="tx1"/>
                </a:solidFill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2925"/>
            <a:ext cx="294481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48" tIns="45620" rIns="91248" bIns="456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>
                <a:solidFill>
                  <a:schemeClr val="tx1"/>
                </a:solidFill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863" y="9432925"/>
            <a:ext cx="2944812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48" tIns="45620" rIns="91248" bIns="456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B9A09423-0501-4BD6-8C6E-A3E2D44706A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83673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48" tIns="45620" rIns="91248" bIns="456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>
                <a:solidFill>
                  <a:schemeClr val="tx1"/>
                </a:solidFill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2863" y="0"/>
            <a:ext cx="2944812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48" tIns="45620" rIns="91248" bIns="456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solidFill>
                  <a:schemeClr val="tx1"/>
                </a:solidFill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4538"/>
            <a:ext cx="4960938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714875"/>
            <a:ext cx="4987925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48" tIns="45620" rIns="91248" bIns="456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noProof="0"/>
              <a:t>Klepnutím lze upravit styly předlohy textu.</a:t>
            </a:r>
          </a:p>
          <a:p>
            <a:pPr lvl="1"/>
            <a:r>
              <a:rPr lang="cs-CZ" altLang="cs-CZ" noProof="0"/>
              <a:t>Druhá úroveň</a:t>
            </a:r>
          </a:p>
          <a:p>
            <a:pPr lvl="2"/>
            <a:r>
              <a:rPr lang="cs-CZ" altLang="cs-CZ" noProof="0"/>
              <a:t>Třetí úroveň</a:t>
            </a:r>
          </a:p>
          <a:p>
            <a:pPr lvl="3"/>
            <a:r>
              <a:rPr lang="cs-CZ" altLang="cs-CZ" noProof="0"/>
              <a:t>Čtvrtá úroveň</a:t>
            </a:r>
          </a:p>
          <a:p>
            <a:pPr lvl="4"/>
            <a:r>
              <a:rPr lang="cs-CZ" altLang="cs-CZ" noProof="0"/>
              <a:t>Pátá úroveň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2925"/>
            <a:ext cx="294481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48" tIns="45620" rIns="91248" bIns="456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>
                <a:solidFill>
                  <a:schemeClr val="tx1"/>
                </a:solidFill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863" y="9432925"/>
            <a:ext cx="2944812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48" tIns="45620" rIns="91248" bIns="456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011227DB-BDC8-46F0-9BAF-7E637ABF758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316871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91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/>
          </a:p>
        </p:txBody>
      </p:sp>
      <p:sp>
        <p:nvSpPr>
          <p:cNvPr id="12292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EE088908-D90C-4C93-950B-2835C8B2E4F2}" type="slidenum">
              <a:rPr lang="cs-CZ" altLang="cs-CZ" smtClean="0"/>
              <a:pPr>
                <a:spcBef>
                  <a:spcPct val="0"/>
                </a:spcBef>
              </a:pPr>
              <a:t>1</a:t>
            </a:fld>
            <a:endParaRPr lang="cs-CZ" alt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499473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229516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412146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657695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3896608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2244625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3077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897149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697645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3301895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724716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9" descr="C:\Lada\IBRS\template\podklady\iStock_000006113599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8" y="1231900"/>
            <a:ext cx="7835900" cy="521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4" descr="C:\Lada\IBRS\template\podklady\titulni str patick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14988"/>
            <a:ext cx="9144000" cy="124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8"/>
          <p:cNvSpPr>
            <a:spLocks noChangeArrowheads="1"/>
          </p:cNvSpPr>
          <p:nvPr/>
        </p:nvSpPr>
        <p:spPr bwMode="auto">
          <a:xfrm>
            <a:off x="434975" y="1430338"/>
            <a:ext cx="7770813" cy="1998662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85000"/>
              </a:lnSpc>
            </a:pPr>
            <a:r>
              <a:rPr lang="cs-CZ" altLang="cs-CZ" sz="4800">
                <a:solidFill>
                  <a:schemeClr val="bg1"/>
                </a:solidFill>
                <a:latin typeface="Impact" pitchFamily="34" charset="0"/>
              </a:rPr>
              <a:t>Výzkum veřejného mínění v otázce výstavby obchodního centra</a:t>
            </a:r>
          </a:p>
        </p:txBody>
      </p:sp>
      <p:pic>
        <p:nvPicPr>
          <p:cNvPr id="1029" name="Obrázek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4763" y="5732463"/>
            <a:ext cx="17907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8" y="230188"/>
            <a:ext cx="3810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Lada\IBRS\template\podklady\titulni str patic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14988"/>
            <a:ext cx="9144000" cy="124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ext Box 35"/>
          <p:cNvSpPr txBox="1">
            <a:spLocks noChangeArrowheads="1"/>
          </p:cNvSpPr>
          <p:nvPr/>
        </p:nvSpPr>
        <p:spPr bwMode="auto">
          <a:xfrm>
            <a:off x="8229600" y="6553200"/>
            <a:ext cx="53340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00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fld id="{3E1498DF-D8E7-4BA6-BC22-8BB40A74F1FF}" type="slidenum">
              <a:rPr lang="cs-CZ" altLang="cs-CZ">
                <a:solidFill>
                  <a:schemeClr val="bg2"/>
                </a:solidFill>
                <a:latin typeface="Impact" pitchFamily="34" charset="0"/>
              </a:rPr>
              <a:pPr algn="ctr" eaLnBrk="1" hangingPunct="1">
                <a:lnSpc>
                  <a:spcPct val="90000"/>
                </a:lnSpc>
              </a:pPr>
              <a:t>2</a:t>
            </a:fld>
            <a:endParaRPr lang="cs-CZ" altLang="cs-CZ">
              <a:solidFill>
                <a:schemeClr val="bg2"/>
              </a:solidFill>
              <a:latin typeface="Impact" pitchFamily="34" charset="0"/>
            </a:endParaRPr>
          </a:p>
        </p:txBody>
      </p:sp>
      <p:sp>
        <p:nvSpPr>
          <p:cNvPr id="2052" name="Rectangle 8"/>
          <p:cNvSpPr>
            <a:spLocks noChangeArrowheads="1"/>
          </p:cNvSpPr>
          <p:nvPr/>
        </p:nvSpPr>
        <p:spPr bwMode="auto">
          <a:xfrm>
            <a:off x="381000" y="304800"/>
            <a:ext cx="4767263" cy="600075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85000"/>
              </a:lnSpc>
            </a:pPr>
            <a:r>
              <a:rPr lang="cs-CZ" altLang="cs-CZ" sz="4000">
                <a:solidFill>
                  <a:schemeClr val="bg1"/>
                </a:solidFill>
                <a:latin typeface="Impact" pitchFamily="34" charset="0"/>
              </a:rPr>
              <a:t>Pozadí a cíle výzkumu</a:t>
            </a:r>
          </a:p>
        </p:txBody>
      </p:sp>
      <p:sp>
        <p:nvSpPr>
          <p:cNvPr id="2053" name="Obdélník 1"/>
          <p:cNvSpPr>
            <a:spLocks noChangeArrowheads="1"/>
          </p:cNvSpPr>
          <p:nvPr/>
        </p:nvSpPr>
        <p:spPr bwMode="auto">
          <a:xfrm>
            <a:off x="395288" y="1087438"/>
            <a:ext cx="8367712" cy="4431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cs-CZ" altLang="cs-CZ" sz="1800" dirty="0">
                <a:solidFill>
                  <a:schemeClr val="tx1"/>
                </a:solidFill>
                <a:latin typeface="Impact" pitchFamily="34" charset="0"/>
              </a:rPr>
              <a:t>Jedním z důležitých témat města Rakovník je v současné době otázka výstavby nového obchodního centra s parkovištěm společnosti Kaufland, které má stavebník zájem umístit severně od místní komunikace „</a:t>
            </a:r>
            <a:r>
              <a:rPr lang="cs-CZ" altLang="cs-CZ" sz="1800" dirty="0" err="1">
                <a:solidFill>
                  <a:schemeClr val="tx1"/>
                </a:solidFill>
                <a:latin typeface="Impact" pitchFamily="34" charset="0"/>
              </a:rPr>
              <a:t>Luženská</a:t>
            </a:r>
            <a:r>
              <a:rPr lang="cs-CZ" altLang="cs-CZ" sz="1800" dirty="0">
                <a:solidFill>
                  <a:schemeClr val="tx1"/>
                </a:solidFill>
                <a:latin typeface="Impact" pitchFamily="34" charset="0"/>
              </a:rPr>
              <a:t>“.</a:t>
            </a:r>
          </a:p>
          <a:p>
            <a:pPr eaLnBrk="1" hangingPunct="1"/>
            <a:endParaRPr lang="cs-CZ" altLang="cs-CZ" sz="1800" dirty="0">
              <a:solidFill>
                <a:schemeClr val="tx1"/>
              </a:solidFill>
              <a:latin typeface="Impact" pitchFamily="34" charset="0"/>
            </a:endParaRPr>
          </a:p>
          <a:p>
            <a:pPr eaLnBrk="1" hangingPunct="1"/>
            <a:r>
              <a:rPr lang="cs-CZ" altLang="cs-CZ" sz="2400" dirty="0">
                <a:solidFill>
                  <a:srgbClr val="FF0000"/>
                </a:solidFill>
                <a:latin typeface="Impact" pitchFamily="34" charset="0"/>
              </a:rPr>
              <a:t>Výzkum zjišťoval postoj občanů Rakovníka k této otázce a poslouží jako podklad při rozhodování o výstavbě.</a:t>
            </a:r>
          </a:p>
          <a:p>
            <a:pPr eaLnBrk="1" hangingPunct="1"/>
            <a:endParaRPr lang="cs-CZ" altLang="cs-CZ" sz="2400" dirty="0">
              <a:solidFill>
                <a:srgbClr val="FF0000"/>
              </a:solidFill>
              <a:latin typeface="Impact" pitchFamily="34" charset="0"/>
            </a:endParaRPr>
          </a:p>
          <a:p>
            <a:pPr eaLnBrk="1" hangingPunct="1"/>
            <a:r>
              <a:rPr lang="cs-CZ" altLang="cs-CZ" sz="2400" dirty="0">
                <a:solidFill>
                  <a:srgbClr val="FF0000"/>
                </a:solidFill>
                <a:latin typeface="Impact" pitchFamily="34" charset="0"/>
              </a:rPr>
              <a:t>Hlavním cílem výzkumu veřejného mínění je zjištění zájmu občanů o výstavbu obchodního centra společnosti Kaufland. </a:t>
            </a:r>
          </a:p>
          <a:p>
            <a:pPr eaLnBrk="1" hangingPunct="1"/>
            <a:endParaRPr lang="cs-CZ" altLang="cs-CZ" sz="1800" dirty="0">
              <a:solidFill>
                <a:schemeClr val="tx1"/>
              </a:solidFill>
              <a:latin typeface="Impact" pitchFamily="34" charset="0"/>
            </a:endParaRPr>
          </a:p>
          <a:p>
            <a:pPr eaLnBrk="1" hangingPunct="1"/>
            <a:r>
              <a:rPr lang="cs-CZ" altLang="cs-CZ" sz="1800" dirty="0">
                <a:solidFill>
                  <a:schemeClr val="tx1"/>
                </a:solidFill>
                <a:latin typeface="Impact" pitchFamily="34" charset="0"/>
              </a:rPr>
              <a:t>Dalším cílem výzkumu bylo zjištění hlavních důvodů pro postoje občanů ke stavbě (vnímané přínosy a zápory). Výzkum dále obecně zmapoval spokojenost občanů Rakovníka se současnými nákupními možnostmi ve městě.</a:t>
            </a:r>
          </a:p>
          <a:p>
            <a:pPr eaLnBrk="1" hangingPunct="1"/>
            <a:endParaRPr lang="cs-CZ" altLang="cs-CZ" sz="1800" dirty="0">
              <a:solidFill>
                <a:schemeClr val="tx1"/>
              </a:solidFill>
              <a:latin typeface="Impac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C:\Lada\IBRS\template\podklady\titulni str patic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41975"/>
            <a:ext cx="9144000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 Box 35"/>
          <p:cNvSpPr txBox="1">
            <a:spLocks noChangeArrowheads="1"/>
          </p:cNvSpPr>
          <p:nvPr/>
        </p:nvSpPr>
        <p:spPr bwMode="auto">
          <a:xfrm>
            <a:off x="8229600" y="6553200"/>
            <a:ext cx="53340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00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fld id="{4164E2E8-6C55-42C8-9B08-BC59D7EA3026}" type="slidenum">
              <a:rPr lang="cs-CZ" altLang="cs-CZ">
                <a:solidFill>
                  <a:schemeClr val="bg2"/>
                </a:solidFill>
                <a:latin typeface="Impact" pitchFamily="34" charset="0"/>
              </a:rPr>
              <a:pPr algn="ctr" eaLnBrk="1" hangingPunct="1">
                <a:lnSpc>
                  <a:spcPct val="90000"/>
                </a:lnSpc>
              </a:pPr>
              <a:t>3</a:t>
            </a:fld>
            <a:endParaRPr lang="cs-CZ" altLang="cs-CZ">
              <a:solidFill>
                <a:schemeClr val="bg2"/>
              </a:solidFill>
              <a:latin typeface="Impact" pitchFamily="34" charset="0"/>
            </a:endParaRPr>
          </a:p>
        </p:txBody>
      </p:sp>
      <p:sp>
        <p:nvSpPr>
          <p:cNvPr id="4100" name="Rectangle 8"/>
          <p:cNvSpPr>
            <a:spLocks noChangeArrowheads="1"/>
          </p:cNvSpPr>
          <p:nvPr/>
        </p:nvSpPr>
        <p:spPr bwMode="auto">
          <a:xfrm>
            <a:off x="381000" y="304800"/>
            <a:ext cx="3111500" cy="600075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85000"/>
              </a:lnSpc>
            </a:pPr>
            <a:r>
              <a:rPr lang="cs-CZ" altLang="cs-CZ" sz="4000" dirty="0">
                <a:solidFill>
                  <a:schemeClr val="bg1"/>
                </a:solidFill>
                <a:latin typeface="Impact" pitchFamily="34" charset="0"/>
              </a:rPr>
              <a:t>Metodologie</a:t>
            </a:r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323528" y="2773754"/>
            <a:ext cx="387382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127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cs-CZ" altLang="en-US" sz="1500" dirty="0">
                <a:solidFill>
                  <a:schemeClr val="tx1"/>
                </a:solidFill>
                <a:latin typeface="Impact" pitchFamily="34" charset="0"/>
              </a:rPr>
              <a:t>Reprezentativní vzorek </a:t>
            </a:r>
            <a:r>
              <a:rPr lang="cs-CZ" altLang="en-US" sz="1500" dirty="0" smtClean="0">
                <a:solidFill>
                  <a:schemeClr val="tx1"/>
                </a:solidFill>
                <a:latin typeface="Impact" pitchFamily="34" charset="0"/>
              </a:rPr>
              <a:t>18 </a:t>
            </a:r>
            <a:r>
              <a:rPr lang="cs-CZ" altLang="en-US" sz="1500" dirty="0">
                <a:solidFill>
                  <a:schemeClr val="tx1"/>
                </a:solidFill>
                <a:latin typeface="Impact" pitchFamily="34" charset="0"/>
              </a:rPr>
              <a:t>+, obyvatelé Rakovníku, kvótní výběr podle pohlaví, věku a vzdělání. Kvóta designována podle aktuálních dat ČSÚ.</a:t>
            </a:r>
            <a:endParaRPr lang="cs-CZ" altLang="en-US" sz="1500" u="sng" dirty="0">
              <a:solidFill>
                <a:schemeClr val="tx1"/>
              </a:solidFill>
              <a:latin typeface="Impact" pitchFamily="34" charset="0"/>
            </a:endParaRPr>
          </a:p>
        </p:txBody>
      </p:sp>
      <p:sp>
        <p:nvSpPr>
          <p:cNvPr id="4102" name="Line 26"/>
          <p:cNvSpPr>
            <a:spLocks noChangeShapeType="1"/>
          </p:cNvSpPr>
          <p:nvPr/>
        </p:nvSpPr>
        <p:spPr bwMode="auto">
          <a:xfrm>
            <a:off x="1639888" y="2348880"/>
            <a:ext cx="2719387" cy="0"/>
          </a:xfrm>
          <a:prstGeom prst="line">
            <a:avLst/>
          </a:prstGeom>
          <a:noFill/>
          <a:ln w="63500">
            <a:solidFill>
              <a:schemeClr val="bg2"/>
            </a:solidFill>
            <a:round/>
            <a:headEnd/>
            <a:tailEnd type="arrow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3" name="Text Box 4"/>
          <p:cNvSpPr txBox="1">
            <a:spLocks noChangeArrowheads="1"/>
          </p:cNvSpPr>
          <p:nvPr/>
        </p:nvSpPr>
        <p:spPr bwMode="auto">
          <a:xfrm>
            <a:off x="1604963" y="1556792"/>
            <a:ext cx="282257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127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cs-CZ" altLang="en-US" sz="1500" dirty="0">
                <a:solidFill>
                  <a:srgbClr val="FF0000"/>
                </a:solidFill>
                <a:latin typeface="Impact" pitchFamily="34" charset="0"/>
              </a:rPr>
              <a:t>VZOREK = </a:t>
            </a:r>
            <a:r>
              <a:rPr lang="cs-CZ" altLang="en-US" sz="3200" dirty="0">
                <a:solidFill>
                  <a:srgbClr val="FF0000"/>
                </a:solidFill>
                <a:latin typeface="Impact" pitchFamily="34" charset="0"/>
              </a:rPr>
              <a:t>400</a:t>
            </a:r>
            <a:r>
              <a:rPr lang="cs-CZ" altLang="en-US" sz="1500" dirty="0">
                <a:solidFill>
                  <a:srgbClr val="FF0000"/>
                </a:solidFill>
                <a:latin typeface="Impact" pitchFamily="34" charset="0"/>
              </a:rPr>
              <a:t> RESPONDENTŮ</a:t>
            </a:r>
          </a:p>
        </p:txBody>
      </p:sp>
      <p:sp>
        <p:nvSpPr>
          <p:cNvPr id="14" name="Zaoblený obdélníkový bublinový popisek 35"/>
          <p:cNvSpPr/>
          <p:nvPr/>
        </p:nvSpPr>
        <p:spPr bwMode="auto">
          <a:xfrm>
            <a:off x="4197350" y="592094"/>
            <a:ext cx="3328988" cy="799227"/>
          </a:xfrm>
          <a:prstGeom prst="wedgeRoundRectCallout">
            <a:avLst>
              <a:gd name="adj1" fmla="val -55536"/>
              <a:gd name="adj2" fmla="val 101673"/>
              <a:gd name="adj3" fmla="val 16667"/>
            </a:avLst>
          </a:prstGeom>
          <a:solidFill>
            <a:schemeClr val="bg1">
              <a:lumMod val="50000"/>
            </a:schemeClr>
          </a:solidFill>
          <a:ln w="31750" cap="flat" cmpd="sng" algn="ctr">
            <a:noFill/>
            <a:prstDash val="solid"/>
            <a:miter lim="800000"/>
            <a:headEnd type="none" w="med" len="med"/>
            <a:tailEnd type="arrow" w="lg" len="lg"/>
          </a:ln>
          <a:effectLst/>
          <a:extLst/>
        </p:spPr>
        <p:txBody>
          <a:bodyPr lIns="90000" tIns="46800" rIns="90000" bIns="46800">
            <a:spAutoFit/>
          </a:bodyPr>
          <a:lstStyle/>
          <a:p>
            <a:pPr eaLnBrk="1" hangingPunct="1">
              <a:lnSpc>
                <a:spcPct val="85000"/>
              </a:lnSpc>
              <a:spcBef>
                <a:spcPct val="50000"/>
              </a:spcBef>
              <a:defRPr/>
            </a:pPr>
            <a:r>
              <a:rPr lang="cs-CZ" altLang="en-US" dirty="0">
                <a:solidFill>
                  <a:schemeClr val="bg1"/>
                </a:solidFill>
                <a:latin typeface="Impact" panose="020B0806030902050204" pitchFamily="34" charset="0"/>
              </a:rPr>
              <a:t>400 </a:t>
            </a:r>
            <a:r>
              <a:rPr lang="cs-CZ" altLang="en-US" dirty="0" smtClean="0">
                <a:solidFill>
                  <a:schemeClr val="bg1"/>
                </a:solidFill>
                <a:latin typeface="Impact" panose="020B0806030902050204" pitchFamily="34" charset="0"/>
              </a:rPr>
              <a:t>respondentů z populace obyvatel Rakovníka je z </a:t>
            </a:r>
            <a:r>
              <a:rPr lang="cs-CZ" altLang="en-US" dirty="0">
                <a:solidFill>
                  <a:schemeClr val="bg1"/>
                </a:solidFill>
                <a:latin typeface="Impact" panose="020B0806030902050204" pitchFamily="34" charset="0"/>
              </a:rPr>
              <a:t>hlediska významnosti </a:t>
            </a:r>
            <a:r>
              <a:rPr lang="cs-CZ" altLang="en-US" dirty="0" smtClean="0">
                <a:solidFill>
                  <a:schemeClr val="bg1"/>
                </a:solidFill>
                <a:latin typeface="Impact" panose="020B0806030902050204" pitchFamily="34" charset="0"/>
              </a:rPr>
              <a:t>postačující (počet obyvatel Rakovníka straších 18 let je 13tis. /zdroj ČSÚ/).</a:t>
            </a:r>
            <a:endParaRPr lang="cs-CZ" altLang="en-US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20482" name="Picture 2" descr="Výsledek obrázku pro segmentation icon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08" y="1533972"/>
            <a:ext cx="1140721" cy="1140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7" name="Line 26"/>
          <p:cNvSpPr>
            <a:spLocks noChangeShapeType="1"/>
          </p:cNvSpPr>
          <p:nvPr/>
        </p:nvSpPr>
        <p:spPr bwMode="auto">
          <a:xfrm flipV="1">
            <a:off x="5938838" y="2266628"/>
            <a:ext cx="647700" cy="14287"/>
          </a:xfrm>
          <a:prstGeom prst="line">
            <a:avLst/>
          </a:prstGeom>
          <a:noFill/>
          <a:ln w="63500">
            <a:solidFill>
              <a:schemeClr val="bg2"/>
            </a:solidFill>
            <a:round/>
            <a:headEnd/>
            <a:tailEnd type="arrow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pic>
        <p:nvPicPr>
          <p:cNvPr id="33" name="Picture 2" descr="Výsledek obrázku pro tablet icon icon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762625" y="1580945"/>
            <a:ext cx="916050" cy="91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2" descr="https://cdn3.iconfinder.com/data/icons/glyph/227/Business-512.pn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497" y="1412776"/>
            <a:ext cx="1152128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15" name="Text Box 4"/>
          <p:cNvSpPr txBox="1">
            <a:spLocks noChangeArrowheads="1"/>
          </p:cNvSpPr>
          <p:nvPr/>
        </p:nvSpPr>
        <p:spPr bwMode="auto">
          <a:xfrm>
            <a:off x="6804025" y="1588765"/>
            <a:ext cx="2120900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127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cs-CZ" altLang="en-US" sz="1500">
                <a:solidFill>
                  <a:srgbClr val="FF0000"/>
                </a:solidFill>
                <a:latin typeface="Impact" pitchFamily="34" charset="0"/>
              </a:rPr>
              <a:t>Osobní dotazování F2F CAPI s přímým zápisem pořízených dat do tabletu /notebooku</a:t>
            </a:r>
          </a:p>
        </p:txBody>
      </p:sp>
      <p:sp>
        <p:nvSpPr>
          <p:cNvPr id="4116" name="Text Box 4"/>
          <p:cNvSpPr txBox="1">
            <a:spLocks noChangeArrowheads="1"/>
          </p:cNvSpPr>
          <p:nvPr/>
        </p:nvSpPr>
        <p:spPr bwMode="auto">
          <a:xfrm>
            <a:off x="5938838" y="2787204"/>
            <a:ext cx="2935287" cy="785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127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cs-CZ" altLang="en-US" sz="1500" dirty="0">
                <a:solidFill>
                  <a:schemeClr val="tx1"/>
                </a:solidFill>
                <a:latin typeface="Impact" pitchFamily="34" charset="0"/>
              </a:rPr>
              <a:t>Doba rozhovoru cca 7 minut, strukturovaný dotazník, standardy realizace ESOMAR</a:t>
            </a:r>
            <a:endParaRPr lang="cs-CZ" altLang="en-US" sz="1500" u="sng" dirty="0">
              <a:solidFill>
                <a:schemeClr val="tx1"/>
              </a:solidFill>
              <a:latin typeface="Impact" pitchFamily="34" charset="0"/>
            </a:endParaRPr>
          </a:p>
        </p:txBody>
      </p:sp>
      <p:sp>
        <p:nvSpPr>
          <p:cNvPr id="22" name="Zaoblený obdélníkový bublinový popisek 35"/>
          <p:cNvSpPr>
            <a:spLocks noChangeArrowheads="1"/>
          </p:cNvSpPr>
          <p:nvPr/>
        </p:nvSpPr>
        <p:spPr bwMode="auto">
          <a:xfrm>
            <a:off x="3923928" y="4555168"/>
            <a:ext cx="2208213" cy="933450"/>
          </a:xfrm>
          <a:prstGeom prst="wedgeRoundRectCallout">
            <a:avLst>
              <a:gd name="adj1" fmla="val 16432"/>
              <a:gd name="adj2" fmla="val -255426"/>
              <a:gd name="adj3" fmla="val 16667"/>
            </a:avLst>
          </a:pr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31750" algn="ctr">
                <a:solidFill>
                  <a:srgbClr val="000000"/>
                </a:solidFill>
                <a:miter lim="800000"/>
                <a:headEnd/>
                <a:tailEnd type="arrow" w="lg" len="lg"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ct val="50000"/>
              </a:spcBef>
            </a:pPr>
            <a:r>
              <a:rPr lang="cs-CZ" altLang="en-US" dirty="0">
                <a:solidFill>
                  <a:schemeClr val="bg1"/>
                </a:solidFill>
                <a:latin typeface="Impact" pitchFamily="34" charset="0"/>
              </a:rPr>
              <a:t>Dotazování probíhal rovnoměrně v různých lokalitách Rakovníka tak, aby pokryl různé typy zástavby, lokalit a cílových skupin.</a:t>
            </a:r>
          </a:p>
        </p:txBody>
      </p:sp>
      <p:sp>
        <p:nvSpPr>
          <p:cNvPr id="4119" name="Text Box 4"/>
          <p:cNvSpPr txBox="1">
            <a:spLocks noChangeArrowheads="1"/>
          </p:cNvSpPr>
          <p:nvPr/>
        </p:nvSpPr>
        <p:spPr bwMode="auto">
          <a:xfrm>
            <a:off x="417549" y="3826619"/>
            <a:ext cx="394172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127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cs-CZ" altLang="en-US" sz="1500" dirty="0">
                <a:solidFill>
                  <a:srgbClr val="FF0000"/>
                </a:solidFill>
                <a:latin typeface="Impact" pitchFamily="34" charset="0"/>
              </a:rPr>
              <a:t>Sběr dat: </a:t>
            </a:r>
            <a:r>
              <a:rPr lang="cs-CZ" altLang="en-US" sz="3200" dirty="0" smtClean="0">
                <a:solidFill>
                  <a:srgbClr val="FF0000"/>
                </a:solidFill>
                <a:latin typeface="Impact" pitchFamily="34" charset="0"/>
              </a:rPr>
              <a:t>1.11. </a:t>
            </a:r>
            <a:r>
              <a:rPr lang="cs-CZ" altLang="en-US" sz="3200" dirty="0">
                <a:solidFill>
                  <a:srgbClr val="FF0000"/>
                </a:solidFill>
                <a:latin typeface="Impact" pitchFamily="34" charset="0"/>
              </a:rPr>
              <a:t>- 12. 11. 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1" descr="http://www.w-vd.de/wp-content/uploads/2013/12/Fotolia_46776217_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06388"/>
            <a:ext cx="8382000" cy="533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2" descr="C:\Lada\IBRS\template\podklady\titulni str patic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8800"/>
            <a:ext cx="9144000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8"/>
          <p:cNvSpPr>
            <a:spLocks noChangeArrowheads="1"/>
          </p:cNvSpPr>
          <p:nvPr/>
        </p:nvSpPr>
        <p:spPr bwMode="auto">
          <a:xfrm>
            <a:off x="381000" y="2362200"/>
            <a:ext cx="2318792" cy="850776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85000"/>
              </a:lnSpc>
            </a:pPr>
            <a:r>
              <a:rPr lang="cs-CZ" altLang="cs-CZ" sz="4800" dirty="0">
                <a:solidFill>
                  <a:schemeClr val="bg1"/>
                </a:solidFill>
                <a:latin typeface="Impact" pitchFamily="34" charset="0"/>
              </a:rPr>
              <a:t>Shrnutí</a:t>
            </a:r>
          </a:p>
        </p:txBody>
      </p:sp>
      <p:sp>
        <p:nvSpPr>
          <p:cNvPr id="15365" name="Text Box 35"/>
          <p:cNvSpPr txBox="1">
            <a:spLocks noChangeArrowheads="1"/>
          </p:cNvSpPr>
          <p:nvPr/>
        </p:nvSpPr>
        <p:spPr bwMode="auto">
          <a:xfrm>
            <a:off x="8229600" y="6553200"/>
            <a:ext cx="53340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00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fld id="{FF4396AC-DB8C-418E-ADA7-7BEFEB0332F7}" type="slidenum">
              <a:rPr lang="cs-CZ" altLang="cs-CZ">
                <a:solidFill>
                  <a:schemeClr val="bg2"/>
                </a:solidFill>
                <a:latin typeface="Impact" pitchFamily="34" charset="0"/>
              </a:rPr>
              <a:pPr algn="ctr" eaLnBrk="1" hangingPunct="1">
                <a:lnSpc>
                  <a:spcPct val="90000"/>
                </a:lnSpc>
              </a:pPr>
              <a:t>4</a:t>
            </a:fld>
            <a:endParaRPr lang="cs-CZ" altLang="cs-CZ">
              <a:solidFill>
                <a:schemeClr val="bg2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9188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Lada\IBRS\template\podklady\titulni str patic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14988"/>
            <a:ext cx="9144000" cy="124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ext Box 35"/>
          <p:cNvSpPr txBox="1">
            <a:spLocks noChangeArrowheads="1"/>
          </p:cNvSpPr>
          <p:nvPr/>
        </p:nvSpPr>
        <p:spPr bwMode="auto">
          <a:xfrm>
            <a:off x="8229600" y="6553200"/>
            <a:ext cx="53340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00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fld id="{3E1498DF-D8E7-4BA6-BC22-8BB40A74F1FF}" type="slidenum">
              <a:rPr lang="cs-CZ" altLang="cs-CZ">
                <a:solidFill>
                  <a:schemeClr val="bg2"/>
                </a:solidFill>
                <a:latin typeface="Impact" pitchFamily="34" charset="0"/>
              </a:rPr>
              <a:pPr algn="ctr" eaLnBrk="1" hangingPunct="1">
                <a:lnSpc>
                  <a:spcPct val="90000"/>
                </a:lnSpc>
              </a:pPr>
              <a:t>5</a:t>
            </a:fld>
            <a:endParaRPr lang="cs-CZ" altLang="cs-CZ">
              <a:solidFill>
                <a:schemeClr val="bg2"/>
              </a:solidFill>
              <a:latin typeface="Impact" pitchFamily="34" charset="0"/>
            </a:endParaRPr>
          </a:p>
        </p:txBody>
      </p:sp>
      <p:sp>
        <p:nvSpPr>
          <p:cNvPr id="2052" name="Rectangle 8"/>
          <p:cNvSpPr>
            <a:spLocks noChangeArrowheads="1"/>
          </p:cNvSpPr>
          <p:nvPr/>
        </p:nvSpPr>
        <p:spPr bwMode="auto">
          <a:xfrm>
            <a:off x="381001" y="304800"/>
            <a:ext cx="1958752" cy="600075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85000"/>
              </a:lnSpc>
            </a:pPr>
            <a:r>
              <a:rPr lang="cs-CZ" altLang="cs-CZ" sz="4000" dirty="0">
                <a:solidFill>
                  <a:schemeClr val="bg1"/>
                </a:solidFill>
                <a:latin typeface="Impact" pitchFamily="34" charset="0"/>
              </a:rPr>
              <a:t>Shrnutí</a:t>
            </a:r>
          </a:p>
        </p:txBody>
      </p:sp>
      <p:sp>
        <p:nvSpPr>
          <p:cNvPr id="2053" name="Obdélník 1"/>
          <p:cNvSpPr>
            <a:spLocks noChangeArrowheads="1"/>
          </p:cNvSpPr>
          <p:nvPr/>
        </p:nvSpPr>
        <p:spPr bwMode="auto">
          <a:xfrm>
            <a:off x="395288" y="1052736"/>
            <a:ext cx="7489080" cy="369332"/>
          </a:xfrm>
          <a:prstGeom prst="rect">
            <a:avLst/>
          </a:prstGeom>
          <a:solidFill>
            <a:srgbClr val="FF00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cs-CZ" altLang="cs-CZ" sz="2000" dirty="0">
                <a:solidFill>
                  <a:schemeClr val="bg1"/>
                </a:solidFill>
                <a:latin typeface="Impact" pitchFamily="34" charset="0"/>
              </a:rPr>
              <a:t>78% respondentů je spokojeno s nákupními možnostmi v jejich městě.</a:t>
            </a:r>
          </a:p>
        </p:txBody>
      </p:sp>
      <p:sp>
        <p:nvSpPr>
          <p:cNvPr id="8" name="Obdélník 1"/>
          <p:cNvSpPr>
            <a:spLocks noChangeArrowheads="1"/>
          </p:cNvSpPr>
          <p:nvPr/>
        </p:nvSpPr>
        <p:spPr bwMode="auto">
          <a:xfrm>
            <a:off x="395536" y="1556792"/>
            <a:ext cx="8367712" cy="646331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cs-CZ" altLang="cs-CZ" sz="2000" dirty="0">
                <a:solidFill>
                  <a:schemeClr val="bg1"/>
                </a:solidFill>
                <a:latin typeface="Impact" pitchFamily="34" charset="0"/>
              </a:rPr>
              <a:t>Nižší spokojenost s nákupem u „hobby potřeb (40%)“, nábytku (45%) a oděvů / obuvi (49%). </a:t>
            </a:r>
          </a:p>
        </p:txBody>
      </p:sp>
      <p:sp>
        <p:nvSpPr>
          <p:cNvPr id="10" name="Obdélník 1"/>
          <p:cNvSpPr>
            <a:spLocks noChangeArrowheads="1"/>
          </p:cNvSpPr>
          <p:nvPr/>
        </p:nvSpPr>
        <p:spPr bwMode="auto">
          <a:xfrm>
            <a:off x="395536" y="2420888"/>
            <a:ext cx="8352928" cy="36933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/>
        </p:spPr>
        <p:txBody>
          <a:bodyPr wrap="square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cs-CZ" altLang="cs-CZ" sz="2000" dirty="0" smtClean="0">
                <a:solidFill>
                  <a:srgbClr val="FF0000"/>
                </a:solidFill>
                <a:latin typeface="Impact" pitchFamily="34" charset="0"/>
              </a:rPr>
              <a:t>58% je PRO výstavbu </a:t>
            </a:r>
            <a:r>
              <a:rPr lang="cs-CZ" altLang="cs-CZ" sz="2000" dirty="0">
                <a:solidFill>
                  <a:srgbClr val="FF0000"/>
                </a:solidFill>
                <a:latin typeface="Impact" pitchFamily="34" charset="0"/>
              </a:rPr>
              <a:t>nového OC Kaufland a </a:t>
            </a:r>
            <a:r>
              <a:rPr lang="cs-CZ" altLang="cs-CZ" sz="2000" dirty="0" smtClean="0">
                <a:solidFill>
                  <a:srgbClr val="FF0000"/>
                </a:solidFill>
                <a:latin typeface="Impact" pitchFamily="34" charset="0"/>
              </a:rPr>
              <a:t>pouze 24% PROTI, (17% je to jedno).</a:t>
            </a:r>
            <a:endParaRPr lang="cs-CZ" altLang="cs-CZ" sz="2000" dirty="0">
              <a:solidFill>
                <a:srgbClr val="FF0000"/>
              </a:solidFill>
              <a:latin typeface="Impact" pitchFamily="34" charset="0"/>
            </a:endParaRPr>
          </a:p>
        </p:txBody>
      </p:sp>
      <p:sp>
        <p:nvSpPr>
          <p:cNvPr id="12" name="Obdélník 1"/>
          <p:cNvSpPr>
            <a:spLocks noChangeArrowheads="1"/>
          </p:cNvSpPr>
          <p:nvPr/>
        </p:nvSpPr>
        <p:spPr bwMode="auto">
          <a:xfrm>
            <a:off x="378002" y="2996952"/>
            <a:ext cx="8370462" cy="646331"/>
          </a:xfrm>
          <a:prstGeom prst="rect">
            <a:avLst/>
          </a:prstGeom>
          <a:solidFill>
            <a:srgbClr val="FF00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cs-CZ" altLang="cs-CZ" sz="2000" dirty="0" err="1">
                <a:solidFill>
                  <a:schemeClr val="bg1"/>
                </a:solidFill>
                <a:latin typeface="Impact" pitchFamily="34" charset="0"/>
              </a:rPr>
              <a:t>Spontáně</a:t>
            </a:r>
            <a:r>
              <a:rPr lang="cs-CZ" altLang="cs-CZ" sz="2000" dirty="0">
                <a:solidFill>
                  <a:schemeClr val="bg1"/>
                </a:solidFill>
                <a:latin typeface="Impact" pitchFamily="34" charset="0"/>
              </a:rPr>
              <a:t> převažuje názor, že nově plánované OC </a:t>
            </a:r>
            <a:r>
              <a:rPr lang="cs-CZ" altLang="cs-CZ" sz="2000" u="sng" dirty="0">
                <a:solidFill>
                  <a:schemeClr val="bg1"/>
                </a:solidFill>
                <a:latin typeface="Impact" pitchFamily="34" charset="0"/>
              </a:rPr>
              <a:t>bude spíše přínosem </a:t>
            </a:r>
            <a:r>
              <a:rPr lang="cs-CZ" altLang="cs-CZ" sz="2000" dirty="0">
                <a:solidFill>
                  <a:schemeClr val="bg1"/>
                </a:solidFill>
                <a:latin typeface="Impact" pitchFamily="34" charset="0"/>
              </a:rPr>
              <a:t>(především díky většímu výběru a levnějšímu zboží).</a:t>
            </a:r>
          </a:p>
        </p:txBody>
      </p:sp>
      <p:sp>
        <p:nvSpPr>
          <p:cNvPr id="13" name="Obdélník 1"/>
          <p:cNvSpPr>
            <a:spLocks noChangeArrowheads="1"/>
          </p:cNvSpPr>
          <p:nvPr/>
        </p:nvSpPr>
        <p:spPr bwMode="auto">
          <a:xfrm>
            <a:off x="378002" y="3789040"/>
            <a:ext cx="8370462" cy="646331"/>
          </a:xfrm>
          <a:prstGeom prst="rect">
            <a:avLst/>
          </a:prstGeom>
          <a:solidFill>
            <a:srgbClr val="FF00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cs-CZ" altLang="cs-CZ" sz="2000" dirty="0">
                <a:solidFill>
                  <a:schemeClr val="bg1"/>
                </a:solidFill>
                <a:latin typeface="Impact" pitchFamily="34" charset="0"/>
              </a:rPr>
              <a:t>Také při doptání </a:t>
            </a:r>
            <a:r>
              <a:rPr lang="cs-CZ" altLang="cs-CZ" sz="2000" u="sng" dirty="0">
                <a:solidFill>
                  <a:schemeClr val="bg1"/>
                </a:solidFill>
                <a:latin typeface="Impact" pitchFamily="34" charset="0"/>
              </a:rPr>
              <a:t>převažují důvody PRO výstavbu </a:t>
            </a:r>
            <a:r>
              <a:rPr lang="cs-CZ" altLang="cs-CZ" sz="2000" dirty="0">
                <a:solidFill>
                  <a:schemeClr val="bg1"/>
                </a:solidFill>
                <a:latin typeface="Impact" pitchFamily="34" charset="0"/>
              </a:rPr>
              <a:t>(především vlastní parkoviště a provozovatel společnost Kaufland.</a:t>
            </a:r>
          </a:p>
        </p:txBody>
      </p:sp>
      <p:sp>
        <p:nvSpPr>
          <p:cNvPr id="14" name="Obdélník 1"/>
          <p:cNvSpPr>
            <a:spLocks noChangeArrowheads="1"/>
          </p:cNvSpPr>
          <p:nvPr/>
        </p:nvSpPr>
        <p:spPr bwMode="auto">
          <a:xfrm>
            <a:off x="395536" y="4581128"/>
            <a:ext cx="8367712" cy="646331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cs-CZ" altLang="cs-CZ" sz="2000" dirty="0">
                <a:solidFill>
                  <a:schemeClr val="bg1"/>
                </a:solidFill>
                <a:latin typeface="Impact" pitchFamily="34" charset="0"/>
              </a:rPr>
              <a:t>Důvody PROTI výstavbě rezonují mezi respondenty méně a týkají se malé informovanosti o výstavbě, obav z nárůstu dopravy a přebytku obchodů.</a:t>
            </a:r>
          </a:p>
        </p:txBody>
      </p:sp>
    </p:spTree>
    <p:extLst>
      <p:ext uri="{BB962C8B-B14F-4D97-AF65-F5344CB8AC3E}">
        <p14:creationId xmlns:p14="http://schemas.microsoft.com/office/powerpoint/2010/main" val="240139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1" descr="http://www.w-vd.de/wp-content/uploads/2013/12/Fotolia_46776217_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06388"/>
            <a:ext cx="8382000" cy="533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2" descr="C:\Lada\IBRS\template\podklady\titulni str patic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8800"/>
            <a:ext cx="9144000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Rectangle 8"/>
          <p:cNvSpPr>
            <a:spLocks noChangeArrowheads="1"/>
          </p:cNvSpPr>
          <p:nvPr/>
        </p:nvSpPr>
        <p:spPr bwMode="auto">
          <a:xfrm>
            <a:off x="381000" y="2286000"/>
            <a:ext cx="6711280" cy="1371600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85000"/>
              </a:lnSpc>
            </a:pPr>
            <a:r>
              <a:rPr lang="cs-CZ" altLang="cs-CZ" sz="4800" dirty="0">
                <a:solidFill>
                  <a:schemeClr val="bg1"/>
                </a:solidFill>
                <a:latin typeface="Impact" pitchFamily="34" charset="0"/>
              </a:rPr>
              <a:t>Spokojenost s možnostmi nákupu v Rakovníku</a:t>
            </a:r>
          </a:p>
        </p:txBody>
      </p:sp>
      <p:sp>
        <p:nvSpPr>
          <p:cNvPr id="6149" name="Text Box 35"/>
          <p:cNvSpPr txBox="1">
            <a:spLocks noChangeArrowheads="1"/>
          </p:cNvSpPr>
          <p:nvPr/>
        </p:nvSpPr>
        <p:spPr bwMode="auto">
          <a:xfrm>
            <a:off x="8229600" y="6553200"/>
            <a:ext cx="53340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00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fld id="{C991DF0B-7559-4D47-8BCB-86CFC40E2C32}" type="slidenum">
              <a:rPr lang="cs-CZ" altLang="cs-CZ">
                <a:solidFill>
                  <a:schemeClr val="bg2"/>
                </a:solidFill>
                <a:latin typeface="Impact" pitchFamily="34" charset="0"/>
              </a:rPr>
              <a:pPr algn="ctr" eaLnBrk="1" hangingPunct="1">
                <a:lnSpc>
                  <a:spcPct val="90000"/>
                </a:lnSpc>
              </a:pPr>
              <a:t>6</a:t>
            </a:fld>
            <a:endParaRPr lang="cs-CZ" altLang="cs-CZ">
              <a:solidFill>
                <a:schemeClr val="bg2"/>
              </a:solidFill>
              <a:latin typeface="Impac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2" descr="C:\Lada\IBRS\template\podklady\titulni str patic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8800"/>
            <a:ext cx="9144000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 Box 35"/>
          <p:cNvSpPr txBox="1">
            <a:spLocks noChangeArrowheads="1"/>
          </p:cNvSpPr>
          <p:nvPr/>
        </p:nvSpPr>
        <p:spPr bwMode="auto">
          <a:xfrm>
            <a:off x="8229600" y="6553200"/>
            <a:ext cx="53340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00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fld id="{CFA33612-DAB7-4534-91AF-9F8B93F0EAC3}" type="slidenum">
              <a:rPr lang="cs-CZ" altLang="cs-CZ">
                <a:solidFill>
                  <a:schemeClr val="bg2"/>
                </a:solidFill>
                <a:latin typeface="Impact" pitchFamily="34" charset="0"/>
              </a:rPr>
              <a:pPr algn="ctr" eaLnBrk="1" hangingPunct="1">
                <a:lnSpc>
                  <a:spcPct val="90000"/>
                </a:lnSpc>
              </a:pPr>
              <a:t>7</a:t>
            </a:fld>
            <a:endParaRPr lang="cs-CZ" altLang="cs-CZ">
              <a:solidFill>
                <a:schemeClr val="bg2"/>
              </a:solidFill>
              <a:latin typeface="Impact" pitchFamily="34" charset="0"/>
            </a:endParaRPr>
          </a:p>
        </p:txBody>
      </p:sp>
      <p:sp>
        <p:nvSpPr>
          <p:cNvPr id="16390" name="Rectangle 4"/>
          <p:cNvSpPr>
            <a:spLocks noChangeArrowheads="1"/>
          </p:cNvSpPr>
          <p:nvPr/>
        </p:nvSpPr>
        <p:spPr bwMode="auto">
          <a:xfrm>
            <a:off x="4481513" y="3233738"/>
            <a:ext cx="1809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/>
            <a:endParaRPr lang="cs-CZ" altLang="cs-CZ" sz="4400">
              <a:solidFill>
                <a:schemeClr val="tx2"/>
              </a:solidFill>
              <a:latin typeface="Impact" pitchFamily="34" charset="0"/>
            </a:endParaRPr>
          </a:p>
        </p:txBody>
      </p:sp>
      <p:sp>
        <p:nvSpPr>
          <p:cNvPr id="16391" name="Text Box 4"/>
          <p:cNvSpPr txBox="1">
            <a:spLocks noChangeArrowheads="1"/>
          </p:cNvSpPr>
          <p:nvPr/>
        </p:nvSpPr>
        <p:spPr bwMode="auto">
          <a:xfrm>
            <a:off x="381000" y="116632"/>
            <a:ext cx="8305800" cy="870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58825" indent="-28575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77925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10000"/>
              </a:spcBef>
              <a:buSzPct val="150000"/>
            </a:pPr>
            <a:r>
              <a:rPr lang="cs-CZ" altLang="en-US" sz="2800" dirty="0">
                <a:solidFill>
                  <a:srgbClr val="0066CC"/>
                </a:solidFill>
                <a:latin typeface="Impact" pitchFamily="34" charset="0"/>
              </a:rPr>
              <a:t>V Rakovníku je nízká spokojenost s možností nákupu „hobby potřeb“, nábytku a oděvů/obuvi.</a:t>
            </a:r>
          </a:p>
        </p:txBody>
      </p:sp>
      <p:sp>
        <p:nvSpPr>
          <p:cNvPr id="16392" name="AutoShape 117"/>
          <p:cNvSpPr>
            <a:spLocks noChangeArrowheads="1"/>
          </p:cNvSpPr>
          <p:nvPr/>
        </p:nvSpPr>
        <p:spPr bwMode="auto">
          <a:xfrm>
            <a:off x="1219200" y="3124200"/>
            <a:ext cx="6823075" cy="2438400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indent="127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 defTabSz="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defTabSz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endParaRPr lang="en-GB" altLang="cs-CZ" sz="1500">
              <a:solidFill>
                <a:schemeClr val="tx1"/>
              </a:solidFill>
              <a:latin typeface="Impact" pitchFamily="34" charset="0"/>
            </a:endParaRPr>
          </a:p>
        </p:txBody>
      </p:sp>
      <p:sp>
        <p:nvSpPr>
          <p:cNvPr id="16393" name="Text Box 7"/>
          <p:cNvSpPr txBox="1">
            <a:spLocks noChangeArrowheads="1"/>
          </p:cNvSpPr>
          <p:nvPr/>
        </p:nvSpPr>
        <p:spPr bwMode="auto">
          <a:xfrm>
            <a:off x="323850" y="5181600"/>
            <a:ext cx="8667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22225">
                <a:solidFill>
                  <a:schemeClr val="bg2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dirty="0">
                <a:solidFill>
                  <a:schemeClr val="tx1"/>
                </a:solidFill>
                <a:latin typeface="Impact" pitchFamily="34" charset="0"/>
              </a:rPr>
              <a:t>Q1.1) Do jaké míry jste celkově spokojen/a se současnými nákupními možnostmi v Rakovníku? Q1.2-Q1.7) Do jaké míry jste v Rakovníku spokojen/a se současnými možnostmi nákupu…? (N=400)</a:t>
            </a:r>
          </a:p>
        </p:txBody>
      </p:sp>
      <p:graphicFrame>
        <p:nvGraphicFramePr>
          <p:cNvPr id="2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8459608"/>
              </p:ext>
            </p:extLst>
          </p:nvPr>
        </p:nvGraphicFramePr>
        <p:xfrm>
          <a:off x="4440032" y="1484784"/>
          <a:ext cx="4093028" cy="4008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397" name="Text Box 13"/>
          <p:cNvSpPr txBox="1">
            <a:spLocks noChangeArrowheads="1"/>
          </p:cNvSpPr>
          <p:nvPr/>
        </p:nvSpPr>
        <p:spPr bwMode="auto">
          <a:xfrm>
            <a:off x="686048" y="1687701"/>
            <a:ext cx="3886200" cy="3307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 fontAlgn="b">
              <a:lnSpc>
                <a:spcPct val="151000"/>
              </a:lnSpc>
              <a:spcBef>
                <a:spcPct val="50000"/>
              </a:spcBef>
            </a:pPr>
            <a:r>
              <a:rPr lang="cs-CZ" altLang="cs-CZ" dirty="0">
                <a:solidFill>
                  <a:schemeClr val="tx1"/>
                </a:solidFill>
                <a:latin typeface="Impact" pitchFamily="34" charset="0"/>
              </a:rPr>
              <a:t>celkově</a:t>
            </a:r>
          </a:p>
          <a:p>
            <a:pPr algn="r" fontAlgn="b">
              <a:lnSpc>
                <a:spcPct val="151000"/>
              </a:lnSpc>
              <a:spcBef>
                <a:spcPct val="120000"/>
              </a:spcBef>
            </a:pPr>
            <a:r>
              <a:rPr lang="cs-CZ" altLang="cs-CZ" dirty="0">
                <a:solidFill>
                  <a:schemeClr val="tx1"/>
                </a:solidFill>
                <a:latin typeface="Impact" pitchFamily="34" charset="0"/>
              </a:rPr>
              <a:t>potravin a zboží každodenní spotřeby (např. drogerie... atd.)</a:t>
            </a:r>
          </a:p>
          <a:p>
            <a:pPr algn="r" fontAlgn="b">
              <a:lnSpc>
                <a:spcPct val="151000"/>
              </a:lnSpc>
              <a:spcBef>
                <a:spcPct val="120000"/>
              </a:spcBef>
            </a:pPr>
            <a:r>
              <a:rPr lang="cs-CZ" altLang="cs-CZ" dirty="0">
                <a:solidFill>
                  <a:schemeClr val="tx1"/>
                </a:solidFill>
                <a:latin typeface="Impact" pitchFamily="34" charset="0"/>
              </a:rPr>
              <a:t>ostatního zboží (např. hračky, sportovní potřeby…atd.)</a:t>
            </a:r>
          </a:p>
          <a:p>
            <a:pPr algn="r" fontAlgn="b">
              <a:lnSpc>
                <a:spcPct val="151000"/>
              </a:lnSpc>
              <a:spcBef>
                <a:spcPct val="120000"/>
              </a:spcBef>
            </a:pPr>
            <a:r>
              <a:rPr lang="cs-CZ" altLang="cs-CZ" dirty="0">
                <a:solidFill>
                  <a:schemeClr val="tx1"/>
                </a:solidFill>
                <a:latin typeface="Impact" pitchFamily="34" charset="0"/>
              </a:rPr>
              <a:t>elektroniky a elektrických spotřebičů</a:t>
            </a:r>
          </a:p>
          <a:p>
            <a:pPr algn="r" fontAlgn="b">
              <a:lnSpc>
                <a:spcPct val="151000"/>
              </a:lnSpc>
              <a:spcBef>
                <a:spcPct val="120000"/>
              </a:spcBef>
            </a:pPr>
            <a:r>
              <a:rPr lang="cs-CZ" altLang="cs-CZ" dirty="0">
                <a:solidFill>
                  <a:schemeClr val="tx1"/>
                </a:solidFill>
                <a:latin typeface="Impact" pitchFamily="34" charset="0"/>
              </a:rPr>
              <a:t>oděvů a obuvi</a:t>
            </a:r>
          </a:p>
          <a:p>
            <a:pPr algn="r" fontAlgn="b">
              <a:lnSpc>
                <a:spcPct val="151000"/>
              </a:lnSpc>
              <a:spcBef>
                <a:spcPct val="120000"/>
              </a:spcBef>
            </a:pPr>
            <a:r>
              <a:rPr lang="cs-CZ" altLang="cs-CZ" dirty="0">
                <a:solidFill>
                  <a:schemeClr val="tx1"/>
                </a:solidFill>
                <a:latin typeface="Impact" pitchFamily="34" charset="0"/>
              </a:rPr>
              <a:t>nábytku</a:t>
            </a:r>
          </a:p>
          <a:p>
            <a:pPr algn="r" fontAlgn="b">
              <a:lnSpc>
                <a:spcPct val="151000"/>
              </a:lnSpc>
              <a:spcBef>
                <a:spcPct val="120000"/>
              </a:spcBef>
            </a:pPr>
            <a:r>
              <a:rPr lang="cs-CZ" altLang="cs-CZ" dirty="0">
                <a:solidFill>
                  <a:schemeClr val="tx1"/>
                </a:solidFill>
                <a:latin typeface="Impact" pitchFamily="34" charset="0"/>
              </a:rPr>
              <a:t>potřeb pro dům, byt, zahradu (tzn. hobby markety)</a:t>
            </a:r>
          </a:p>
        </p:txBody>
      </p:sp>
      <p:sp>
        <p:nvSpPr>
          <p:cNvPr id="16398" name="Line 14"/>
          <p:cNvSpPr>
            <a:spLocks noChangeShapeType="1"/>
          </p:cNvSpPr>
          <p:nvPr/>
        </p:nvSpPr>
        <p:spPr bwMode="auto">
          <a:xfrm>
            <a:off x="380752" y="2107034"/>
            <a:ext cx="8367712" cy="0"/>
          </a:xfrm>
          <a:prstGeom prst="line">
            <a:avLst/>
          </a:prstGeom>
          <a:noFill/>
          <a:ln w="1905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6399" name="Text Box 8"/>
          <p:cNvSpPr txBox="1">
            <a:spLocks noChangeArrowheads="1"/>
          </p:cNvSpPr>
          <p:nvPr/>
        </p:nvSpPr>
        <p:spPr bwMode="auto">
          <a:xfrm>
            <a:off x="6705600" y="5386611"/>
            <a:ext cx="20574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22225">
                <a:solidFill>
                  <a:schemeClr val="bg2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cs-CZ" altLang="cs-CZ" dirty="0">
                <a:solidFill>
                  <a:schemeClr val="bg2"/>
                </a:solidFill>
                <a:latin typeface="Impact" pitchFamily="34" charset="0"/>
              </a:rPr>
              <a:t>(</a:t>
            </a:r>
            <a:r>
              <a:rPr lang="cs-CZ" altLang="cs-CZ" dirty="0" err="1">
                <a:solidFill>
                  <a:schemeClr val="bg2"/>
                </a:solidFill>
                <a:latin typeface="Impact" pitchFamily="34" charset="0"/>
              </a:rPr>
              <a:t>Stat</a:t>
            </a:r>
            <a:r>
              <a:rPr lang="cs-CZ" altLang="cs-CZ" dirty="0">
                <a:solidFill>
                  <a:schemeClr val="bg2"/>
                </a:solidFill>
                <a:latin typeface="Impact" pitchFamily="34" charset="0"/>
              </a:rPr>
              <a:t> chyba: max. 4,1 %)</a:t>
            </a:r>
          </a:p>
        </p:txBody>
      </p:sp>
      <p:sp>
        <p:nvSpPr>
          <p:cNvPr id="15" name="Text Box 25"/>
          <p:cNvSpPr txBox="1">
            <a:spLocks noChangeArrowheads="1"/>
          </p:cNvSpPr>
          <p:nvPr/>
        </p:nvSpPr>
        <p:spPr bwMode="auto">
          <a:xfrm>
            <a:off x="3563888" y="1233627"/>
            <a:ext cx="3776092" cy="323165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500" dirty="0">
                <a:solidFill>
                  <a:schemeClr val="bg1"/>
                </a:solidFill>
                <a:latin typeface="Impact" pitchFamily="34" charset="0"/>
              </a:rPr>
              <a:t>Spokojenost s nakupováním v Rakovníku (T2B)</a:t>
            </a:r>
          </a:p>
        </p:txBody>
      </p:sp>
      <p:sp>
        <p:nvSpPr>
          <p:cNvPr id="4" name="Obdélník 3"/>
          <p:cNvSpPr/>
          <p:nvPr/>
        </p:nvSpPr>
        <p:spPr bwMode="auto">
          <a:xfrm>
            <a:off x="827584" y="3614738"/>
            <a:ext cx="6192688" cy="1470446"/>
          </a:xfrm>
          <a:prstGeom prst="rect">
            <a:avLst/>
          </a:prstGeom>
          <a:noFill/>
          <a:ln w="31750" cap="flat" cmpd="sng" algn="ctr">
            <a:solidFill>
              <a:schemeClr val="folHlink"/>
            </a:solidFill>
            <a:prstDash val="sysDash"/>
            <a:miter lim="800000"/>
            <a:headEnd type="none" w="med" len="med"/>
            <a:tailEnd type="arrow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0" i="0" u="none" strike="noStrike" cap="none" normalizeH="0" baseline="0">
              <a:ln>
                <a:noFill/>
              </a:ln>
              <a:solidFill>
                <a:srgbClr val="064AAE"/>
              </a:solidFill>
              <a:effectLst/>
              <a:latin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1" descr="http://www.w-vd.de/wp-content/uploads/2013/12/Fotolia_46776217_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06388"/>
            <a:ext cx="8382000" cy="533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2" descr="C:\Lada\IBRS\template\podklady\titulni str patic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8800"/>
            <a:ext cx="9144000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8"/>
          <p:cNvSpPr>
            <a:spLocks noChangeArrowheads="1"/>
          </p:cNvSpPr>
          <p:nvPr/>
        </p:nvSpPr>
        <p:spPr bwMode="auto">
          <a:xfrm>
            <a:off x="381000" y="2362200"/>
            <a:ext cx="7848600" cy="994792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85000"/>
              </a:lnSpc>
            </a:pPr>
            <a:r>
              <a:rPr lang="cs-CZ" altLang="cs-CZ" sz="4800" dirty="0">
                <a:solidFill>
                  <a:schemeClr val="bg1"/>
                </a:solidFill>
                <a:latin typeface="Impact" pitchFamily="34" charset="0"/>
              </a:rPr>
              <a:t>Výstavba nového OC Kaufland</a:t>
            </a:r>
          </a:p>
        </p:txBody>
      </p:sp>
      <p:sp>
        <p:nvSpPr>
          <p:cNvPr id="15365" name="Text Box 35"/>
          <p:cNvSpPr txBox="1">
            <a:spLocks noChangeArrowheads="1"/>
          </p:cNvSpPr>
          <p:nvPr/>
        </p:nvSpPr>
        <p:spPr bwMode="auto">
          <a:xfrm>
            <a:off x="8229600" y="6553200"/>
            <a:ext cx="53340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00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fld id="{FF4396AC-DB8C-418E-ADA7-7BEFEB0332F7}" type="slidenum">
              <a:rPr lang="cs-CZ" altLang="cs-CZ">
                <a:solidFill>
                  <a:schemeClr val="bg2"/>
                </a:solidFill>
                <a:latin typeface="Impact" pitchFamily="34" charset="0"/>
              </a:rPr>
              <a:pPr algn="ctr" eaLnBrk="1" hangingPunct="1">
                <a:lnSpc>
                  <a:spcPct val="90000"/>
                </a:lnSpc>
              </a:pPr>
              <a:t>8</a:t>
            </a:fld>
            <a:endParaRPr lang="cs-CZ" altLang="cs-CZ">
              <a:solidFill>
                <a:schemeClr val="bg2"/>
              </a:solidFill>
              <a:latin typeface="Impac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Lada\IBRS\template\podklady\titulni str patic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8800"/>
            <a:ext cx="9144000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 Box 35"/>
          <p:cNvSpPr txBox="1">
            <a:spLocks noChangeArrowheads="1"/>
          </p:cNvSpPr>
          <p:nvPr/>
        </p:nvSpPr>
        <p:spPr bwMode="auto">
          <a:xfrm>
            <a:off x="8229600" y="6553200"/>
            <a:ext cx="53340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00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fld id="{52103B03-F340-41DE-A312-220D42759CAD}" type="slidenum">
              <a:rPr lang="cs-CZ" altLang="cs-CZ">
                <a:solidFill>
                  <a:schemeClr val="bg2"/>
                </a:solidFill>
                <a:latin typeface="Impact" pitchFamily="34" charset="0"/>
              </a:rPr>
              <a:pPr algn="ctr" eaLnBrk="1" hangingPunct="1">
                <a:lnSpc>
                  <a:spcPct val="90000"/>
                </a:lnSpc>
              </a:pPr>
              <a:t>9</a:t>
            </a:fld>
            <a:endParaRPr lang="cs-CZ" altLang="cs-CZ">
              <a:solidFill>
                <a:schemeClr val="bg2"/>
              </a:solidFill>
              <a:latin typeface="Impact" pitchFamily="34" charset="0"/>
            </a:endParaRPr>
          </a:p>
        </p:txBody>
      </p:sp>
      <p:sp>
        <p:nvSpPr>
          <p:cNvPr id="17413" name="Text Box 4"/>
          <p:cNvSpPr txBox="1">
            <a:spLocks noChangeArrowheads="1"/>
          </p:cNvSpPr>
          <p:nvPr/>
        </p:nvSpPr>
        <p:spPr bwMode="auto">
          <a:xfrm>
            <a:off x="381000" y="304800"/>
            <a:ext cx="8305800" cy="48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58825" indent="-28575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77925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10000"/>
              </a:spcBef>
              <a:buSzPct val="150000"/>
            </a:pPr>
            <a:r>
              <a:rPr lang="cs-CZ" altLang="en-US" sz="2800" dirty="0">
                <a:solidFill>
                  <a:srgbClr val="0066CC"/>
                </a:solidFill>
                <a:latin typeface="Impact" pitchFamily="34" charset="0"/>
              </a:rPr>
              <a:t>O plánované výstavbě OC Kaufland ví 54% respondentů.</a:t>
            </a:r>
            <a:endParaRPr lang="cs-CZ" altLang="en-US" sz="1800" dirty="0">
              <a:solidFill>
                <a:srgbClr val="0066CC"/>
              </a:solidFill>
              <a:latin typeface="Impact" pitchFamily="34" charset="0"/>
            </a:endParaRP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323850" y="5181600"/>
            <a:ext cx="8286750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22225">
                <a:solidFill>
                  <a:schemeClr val="bg2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dirty="0">
                <a:solidFill>
                  <a:schemeClr val="tx1"/>
                </a:solidFill>
                <a:latin typeface="Impact" pitchFamily="34" charset="0"/>
              </a:rPr>
              <a:t>Q2.1) Víte, že v Rakovníku v lokalitě severně od ulice </a:t>
            </a:r>
            <a:r>
              <a:rPr lang="cs-CZ" altLang="cs-CZ" dirty="0" err="1">
                <a:solidFill>
                  <a:schemeClr val="tx1"/>
                </a:solidFill>
                <a:latin typeface="Impact" pitchFamily="34" charset="0"/>
              </a:rPr>
              <a:t>Luženská</a:t>
            </a:r>
            <a:r>
              <a:rPr lang="cs-CZ" altLang="cs-CZ" dirty="0">
                <a:solidFill>
                  <a:schemeClr val="tx1"/>
                </a:solidFill>
                <a:latin typeface="Impact" pitchFamily="34" charset="0"/>
              </a:rPr>
              <a:t> plánuje společnost Kaufland výstavbu nového obchodního centra s parkovištěm? (N=400)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6705600" y="5386611"/>
            <a:ext cx="20574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22225">
                <a:solidFill>
                  <a:schemeClr val="bg2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cs-CZ" altLang="cs-CZ">
                <a:solidFill>
                  <a:schemeClr val="bg2"/>
                </a:solidFill>
                <a:latin typeface="Impact" pitchFamily="34" charset="0"/>
              </a:rPr>
              <a:t>(Stat chyba: max. 4,1 %)</a:t>
            </a:r>
          </a:p>
        </p:txBody>
      </p:sp>
      <p:sp>
        <p:nvSpPr>
          <p:cNvPr id="17433" name="Text Box 25"/>
          <p:cNvSpPr txBox="1">
            <a:spLocks noChangeArrowheads="1"/>
          </p:cNvSpPr>
          <p:nvPr/>
        </p:nvSpPr>
        <p:spPr bwMode="auto">
          <a:xfrm>
            <a:off x="374579" y="1593667"/>
            <a:ext cx="3333325" cy="323165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500" dirty="0">
                <a:solidFill>
                  <a:schemeClr val="bg1"/>
                </a:solidFill>
                <a:latin typeface="Impact" pitchFamily="34" charset="0"/>
              </a:rPr>
              <a:t>Znalost plánované výstavby OC Kaufland:</a:t>
            </a:r>
          </a:p>
        </p:txBody>
      </p:sp>
      <p:graphicFrame>
        <p:nvGraphicFramePr>
          <p:cNvPr id="10" name="Objek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7225930"/>
              </p:ext>
            </p:extLst>
          </p:nvPr>
        </p:nvGraphicFramePr>
        <p:xfrm>
          <a:off x="-540568" y="1916832"/>
          <a:ext cx="4968552" cy="26838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Zaoblený obdélníkový bublinový popisek 35"/>
          <p:cNvSpPr>
            <a:spLocks noChangeArrowheads="1"/>
          </p:cNvSpPr>
          <p:nvPr/>
        </p:nvSpPr>
        <p:spPr bwMode="auto">
          <a:xfrm>
            <a:off x="6088807" y="2062190"/>
            <a:ext cx="2521793" cy="1330580"/>
          </a:xfrm>
          <a:prstGeom prst="wedgeRoundRectCallout">
            <a:avLst>
              <a:gd name="adj1" fmla="val -29282"/>
              <a:gd name="adj2" fmla="val 70441"/>
              <a:gd name="adj3" fmla="val 16667"/>
            </a:avLst>
          </a:prstGeom>
          <a:noFill/>
          <a:ln w="28575" algn="ctr">
            <a:solidFill>
              <a:schemeClr val="bg1">
                <a:lumMod val="50000"/>
              </a:schemeClr>
            </a:solidFill>
            <a:miter lim="800000"/>
            <a:headEnd/>
            <a:tailEnd type="arrow" w="lg" len="lg"/>
          </a:ln>
          <a:extLst/>
        </p:spPr>
        <p:txBody>
          <a:bodyPr wrap="square" lIns="90000" tIns="46800" rIns="90000" bIns="46800">
            <a:no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</a:rPr>
              <a:t>Pozn.: Těm, kteří nevěděli o plánované výstavbě byl v této otázce plán představen – tzn. na postoj k výstavbě byli dále dotazováni všichni respondenti (viz. následujíc </a:t>
            </a:r>
            <a:r>
              <a:rPr lang="cs-CZ" altLang="en-US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</a:rPr>
              <a:t>slide</a:t>
            </a:r>
            <a:r>
              <a:rPr lang="cs-CZ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</a:rPr>
              <a:t>).</a:t>
            </a:r>
          </a:p>
        </p:txBody>
      </p:sp>
      <p:sp>
        <p:nvSpPr>
          <p:cNvPr id="2" name="Obdélník 1"/>
          <p:cNvSpPr/>
          <p:nvPr/>
        </p:nvSpPr>
        <p:spPr>
          <a:xfrm>
            <a:off x="4452528" y="3683220"/>
            <a:ext cx="2904053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cs-CZ" dirty="0">
                <a:solidFill>
                  <a:srgbClr val="FF0000"/>
                </a:solidFill>
                <a:latin typeface="Impact" panose="020B0806030902050204" pitchFamily="34" charset="0"/>
              </a:rPr>
              <a:t>„V Rakovníku v lokalitě severně od ulice </a:t>
            </a:r>
            <a:r>
              <a:rPr lang="cs-CZ" dirty="0" err="1">
                <a:solidFill>
                  <a:srgbClr val="FF0000"/>
                </a:solidFill>
                <a:latin typeface="Impact" panose="020B0806030902050204" pitchFamily="34" charset="0"/>
              </a:rPr>
              <a:t>Luženská</a:t>
            </a:r>
            <a:r>
              <a:rPr lang="cs-CZ" dirty="0">
                <a:solidFill>
                  <a:srgbClr val="FF0000"/>
                </a:solidFill>
                <a:latin typeface="Impact" panose="020B0806030902050204" pitchFamily="34" charset="0"/>
              </a:rPr>
              <a:t> (tzn. severní okraj města, kde se již nachází hypermarket Tesco a Obchodní centrum Stop/</a:t>
            </a:r>
            <a:r>
              <a:rPr lang="cs-CZ" dirty="0" err="1">
                <a:solidFill>
                  <a:srgbClr val="FF0000"/>
                </a:solidFill>
                <a:latin typeface="Impact" panose="020B0806030902050204" pitchFamily="34" charset="0"/>
              </a:rPr>
              <a:t>Shop</a:t>
            </a:r>
            <a:r>
              <a:rPr lang="cs-CZ" dirty="0">
                <a:solidFill>
                  <a:srgbClr val="FF0000"/>
                </a:solidFill>
                <a:latin typeface="Impact" panose="020B0806030902050204" pitchFamily="34" charset="0"/>
              </a:rPr>
              <a:t>), plánuje společnost Kaufland výstavbu nového obchodního centra s parkovištěm.“</a:t>
            </a:r>
          </a:p>
        </p:txBody>
      </p:sp>
    </p:spTree>
    <p:extLst>
      <p:ext uri="{BB962C8B-B14F-4D97-AF65-F5344CB8AC3E}">
        <p14:creationId xmlns:p14="http://schemas.microsoft.com/office/powerpoint/2010/main" val="285771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0747716"/>
              </p:ext>
            </p:extLst>
          </p:nvPr>
        </p:nvGraphicFramePr>
        <p:xfrm>
          <a:off x="1691680" y="1796607"/>
          <a:ext cx="3657600" cy="3720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7410" name="Picture 2" descr="C:\Lada\IBRS\template\podklady\titulni str patic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8800"/>
            <a:ext cx="9144000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 Box 35"/>
          <p:cNvSpPr txBox="1">
            <a:spLocks noChangeArrowheads="1"/>
          </p:cNvSpPr>
          <p:nvPr/>
        </p:nvSpPr>
        <p:spPr bwMode="auto">
          <a:xfrm>
            <a:off x="8229600" y="6553200"/>
            <a:ext cx="53340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00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fld id="{52103B03-F340-41DE-A312-220D42759CAD}" type="slidenum">
              <a:rPr lang="cs-CZ" altLang="cs-CZ">
                <a:solidFill>
                  <a:schemeClr val="bg2"/>
                </a:solidFill>
                <a:latin typeface="Impact" pitchFamily="34" charset="0"/>
              </a:rPr>
              <a:pPr algn="ctr" eaLnBrk="1" hangingPunct="1">
                <a:lnSpc>
                  <a:spcPct val="90000"/>
                </a:lnSpc>
              </a:pPr>
              <a:t>10</a:t>
            </a:fld>
            <a:endParaRPr lang="cs-CZ" altLang="cs-CZ">
              <a:solidFill>
                <a:schemeClr val="bg2"/>
              </a:solidFill>
              <a:latin typeface="Impact" pitchFamily="34" charset="0"/>
            </a:endParaRP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2522489" y="3440910"/>
            <a:ext cx="1809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/>
            <a:endParaRPr lang="cs-CZ" altLang="cs-CZ" sz="4400">
              <a:solidFill>
                <a:schemeClr val="tx2"/>
              </a:solidFill>
              <a:latin typeface="Impact" pitchFamily="34" charset="0"/>
            </a:endParaRPr>
          </a:p>
        </p:txBody>
      </p:sp>
      <p:sp>
        <p:nvSpPr>
          <p:cNvPr id="17413" name="Text Box 4"/>
          <p:cNvSpPr txBox="1">
            <a:spLocks noChangeArrowheads="1"/>
          </p:cNvSpPr>
          <p:nvPr/>
        </p:nvSpPr>
        <p:spPr bwMode="auto">
          <a:xfrm>
            <a:off x="196652" y="204200"/>
            <a:ext cx="8839844" cy="870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58825" indent="-28575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77925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10000"/>
              </a:spcBef>
              <a:buSzPct val="150000"/>
            </a:pPr>
            <a:r>
              <a:rPr lang="cs-CZ" altLang="en-US" sz="2800" dirty="0">
                <a:solidFill>
                  <a:srgbClr val="0066CC"/>
                </a:solidFill>
                <a:latin typeface="Impact" pitchFamily="34" charset="0"/>
              </a:rPr>
              <a:t>Z celkového počtu respondentů </a:t>
            </a:r>
            <a:r>
              <a:rPr lang="cs-CZ" altLang="en-US" sz="2800" dirty="0" smtClean="0">
                <a:solidFill>
                  <a:srgbClr val="0066CC"/>
                </a:solidFill>
                <a:latin typeface="Impact" pitchFamily="34" charset="0"/>
              </a:rPr>
              <a:t>je 58</a:t>
            </a:r>
            <a:r>
              <a:rPr lang="cs-CZ" altLang="en-US" sz="2800" dirty="0">
                <a:solidFill>
                  <a:srgbClr val="0066CC"/>
                </a:solidFill>
                <a:latin typeface="Impact" pitchFamily="34" charset="0"/>
              </a:rPr>
              <a:t>% </a:t>
            </a:r>
            <a:r>
              <a:rPr lang="cs-CZ" altLang="en-US" sz="2800" dirty="0" smtClean="0">
                <a:solidFill>
                  <a:srgbClr val="0066CC"/>
                </a:solidFill>
                <a:latin typeface="Impact" pitchFamily="34" charset="0"/>
              </a:rPr>
              <a:t>PRO výstavbu nového OC Kaufland, </a:t>
            </a:r>
            <a:r>
              <a:rPr lang="cs-CZ" altLang="en-US" sz="2800" dirty="0">
                <a:solidFill>
                  <a:srgbClr val="0066CC"/>
                </a:solidFill>
                <a:latin typeface="Impact" pitchFamily="34" charset="0"/>
              </a:rPr>
              <a:t>PROTI je </a:t>
            </a:r>
            <a:r>
              <a:rPr lang="cs-CZ" altLang="en-US" sz="2800" dirty="0" smtClean="0">
                <a:solidFill>
                  <a:srgbClr val="0066CC"/>
                </a:solidFill>
                <a:latin typeface="Impact" pitchFamily="34" charset="0"/>
              </a:rPr>
              <a:t>24% a 17% je to jedno.</a:t>
            </a:r>
            <a:endParaRPr lang="cs-CZ" altLang="en-US" sz="1800" dirty="0">
              <a:solidFill>
                <a:srgbClr val="0066CC"/>
              </a:solidFill>
              <a:latin typeface="Impact" pitchFamily="34" charset="0"/>
            </a:endParaRP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323850" y="5382068"/>
            <a:ext cx="8286750" cy="279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22225">
                <a:solidFill>
                  <a:schemeClr val="bg2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dirty="0">
                <a:solidFill>
                  <a:schemeClr val="tx1"/>
                </a:solidFill>
                <a:latin typeface="Impact" pitchFamily="34" charset="0"/>
              </a:rPr>
              <a:t>Q2.2) Do jaké míry jste Vy osobně pro výstavbu tohoto nového obchodního centra? (N=400)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6705600" y="5386611"/>
            <a:ext cx="20574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22225">
                <a:solidFill>
                  <a:schemeClr val="bg2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cs-CZ" altLang="cs-CZ">
                <a:solidFill>
                  <a:schemeClr val="bg2"/>
                </a:solidFill>
                <a:latin typeface="Impact" pitchFamily="34" charset="0"/>
              </a:rPr>
              <a:t>(Stat chyba: max. 4,1 %)</a:t>
            </a:r>
          </a:p>
        </p:txBody>
      </p:sp>
      <p:sp>
        <p:nvSpPr>
          <p:cNvPr id="17424" name="AutoShape 16"/>
          <p:cNvSpPr>
            <a:spLocks/>
          </p:cNvSpPr>
          <p:nvPr/>
        </p:nvSpPr>
        <p:spPr bwMode="auto">
          <a:xfrm>
            <a:off x="5044480" y="2051996"/>
            <a:ext cx="304800" cy="872948"/>
          </a:xfrm>
          <a:prstGeom prst="rightBrace">
            <a:avLst>
              <a:gd name="adj1" fmla="val 37500"/>
              <a:gd name="adj2" fmla="val 50000"/>
            </a:avLst>
          </a:prstGeom>
          <a:noFill/>
          <a:ln w="2540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7425" name="AutoShape 17"/>
          <p:cNvSpPr>
            <a:spLocks/>
          </p:cNvSpPr>
          <p:nvPr/>
        </p:nvSpPr>
        <p:spPr bwMode="auto">
          <a:xfrm>
            <a:off x="4197152" y="3780188"/>
            <a:ext cx="304800" cy="892688"/>
          </a:xfrm>
          <a:prstGeom prst="rightBrace">
            <a:avLst>
              <a:gd name="adj1" fmla="val 25000"/>
              <a:gd name="adj2" fmla="val 50000"/>
            </a:avLst>
          </a:prstGeom>
          <a:noFill/>
          <a:ln w="2540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2" name="Zaoblený obdélníkový bublinový popisek 35"/>
          <p:cNvSpPr>
            <a:spLocks noChangeArrowheads="1"/>
          </p:cNvSpPr>
          <p:nvPr/>
        </p:nvSpPr>
        <p:spPr bwMode="auto">
          <a:xfrm>
            <a:off x="6834200" y="1700808"/>
            <a:ext cx="1800200" cy="906730"/>
          </a:xfrm>
          <a:prstGeom prst="wedgeRoundRectCallout">
            <a:avLst>
              <a:gd name="adj1" fmla="val -74090"/>
              <a:gd name="adj2" fmla="val 28682"/>
              <a:gd name="adj3" fmla="val 16667"/>
            </a:avLst>
          </a:pr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31750" algn="ctr">
                <a:solidFill>
                  <a:srgbClr val="000000"/>
                </a:solidFill>
                <a:miter lim="800000"/>
                <a:headEnd/>
                <a:tailEnd type="arrow" w="lg" len="lg"/>
              </a14:hiddenLine>
            </a:ext>
          </a:extLst>
        </p:spPr>
        <p:txBody>
          <a:bodyPr wrap="square" lIns="90000" tIns="46800" rIns="90000" bIns="46800">
            <a:no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ct val="50000"/>
              </a:spcBef>
            </a:pPr>
            <a:r>
              <a:rPr lang="cs-CZ" altLang="en-US" sz="1100" dirty="0" smtClean="0">
                <a:solidFill>
                  <a:schemeClr val="bg1"/>
                </a:solidFill>
                <a:latin typeface="Impact" pitchFamily="34" charset="0"/>
              </a:rPr>
              <a:t>Výstavbu podporují častěji </a:t>
            </a:r>
            <a:r>
              <a:rPr lang="cs-CZ" altLang="en-US" sz="1100" dirty="0">
                <a:solidFill>
                  <a:schemeClr val="bg1"/>
                </a:solidFill>
                <a:latin typeface="Impact" pitchFamily="34" charset="0"/>
              </a:rPr>
              <a:t>respondenti ve věku 56-65 let a se středoškolským vzděláním.</a:t>
            </a:r>
          </a:p>
        </p:txBody>
      </p:sp>
      <p:sp>
        <p:nvSpPr>
          <p:cNvPr id="17430" name="Oval 22"/>
          <p:cNvSpPr>
            <a:spLocks noChangeArrowheads="1"/>
          </p:cNvSpPr>
          <p:nvPr/>
        </p:nvSpPr>
        <p:spPr bwMode="auto">
          <a:xfrm>
            <a:off x="5493296" y="2007859"/>
            <a:ext cx="762000" cy="7620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altLang="cs-CZ" sz="2400" dirty="0" smtClean="0">
                <a:solidFill>
                  <a:schemeClr val="bg1"/>
                </a:solidFill>
                <a:latin typeface="Impact" pitchFamily="34" charset="0"/>
              </a:rPr>
              <a:t>58%</a:t>
            </a:r>
            <a:endParaRPr lang="cs-CZ" altLang="cs-CZ" sz="2400" dirty="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17431" name="Oval 23"/>
          <p:cNvSpPr>
            <a:spLocks noChangeArrowheads="1"/>
          </p:cNvSpPr>
          <p:nvPr/>
        </p:nvSpPr>
        <p:spPr bwMode="auto">
          <a:xfrm>
            <a:off x="4572000" y="3924204"/>
            <a:ext cx="533400" cy="533400"/>
          </a:xfrm>
          <a:prstGeom prst="ellipse">
            <a:avLst/>
          </a:prstGeom>
          <a:solidFill>
            <a:schemeClr val="bg1">
              <a:lumMod val="50000"/>
            </a:schemeClr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cs-CZ" altLang="cs-CZ" sz="1500">
                <a:solidFill>
                  <a:schemeClr val="bg1"/>
                </a:solidFill>
                <a:latin typeface="Impact" pitchFamily="34" charset="0"/>
              </a:rPr>
              <a:t>24%</a:t>
            </a:r>
          </a:p>
        </p:txBody>
      </p:sp>
      <p:sp>
        <p:nvSpPr>
          <p:cNvPr id="2" name="Zaoblený obdélníkový bublinový popisek 35"/>
          <p:cNvSpPr>
            <a:spLocks noChangeArrowheads="1"/>
          </p:cNvSpPr>
          <p:nvPr/>
        </p:nvSpPr>
        <p:spPr bwMode="auto">
          <a:xfrm>
            <a:off x="5421288" y="4221330"/>
            <a:ext cx="1447800" cy="422954"/>
          </a:xfrm>
          <a:prstGeom prst="wedgeRoundRectCallout">
            <a:avLst>
              <a:gd name="adj1" fmla="val -66667"/>
              <a:gd name="adj2" fmla="val -46472"/>
              <a:gd name="adj3" fmla="val 16667"/>
            </a:avLst>
          </a:pr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31750" algn="ctr">
                <a:solidFill>
                  <a:srgbClr val="000000"/>
                </a:solidFill>
                <a:miter lim="800000"/>
                <a:headEnd/>
                <a:tailEnd type="arrow" w="lg" len="lg"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ct val="50000"/>
              </a:spcBef>
            </a:pPr>
            <a:r>
              <a:rPr lang="cs-CZ" altLang="en-US" sz="1100" dirty="0">
                <a:solidFill>
                  <a:schemeClr val="bg1"/>
                </a:solidFill>
                <a:latin typeface="Impact" pitchFamily="34" charset="0"/>
              </a:rPr>
              <a:t>PROTI jsou častěji senioři nad 76 let .</a:t>
            </a:r>
          </a:p>
        </p:txBody>
      </p:sp>
      <p:sp>
        <p:nvSpPr>
          <p:cNvPr id="17433" name="Text Box 25"/>
          <p:cNvSpPr txBox="1">
            <a:spLocks noChangeArrowheads="1"/>
          </p:cNvSpPr>
          <p:nvPr/>
        </p:nvSpPr>
        <p:spPr bwMode="auto">
          <a:xfrm>
            <a:off x="2915816" y="1475932"/>
            <a:ext cx="2537520" cy="323165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500" dirty="0">
                <a:solidFill>
                  <a:schemeClr val="bg1"/>
                </a:solidFill>
                <a:latin typeface="Impact" pitchFamily="34" charset="0"/>
              </a:rPr>
              <a:t>Postoj k výstavbě OC Kaufland:</a:t>
            </a:r>
          </a:p>
        </p:txBody>
      </p:sp>
      <p:cxnSp>
        <p:nvCxnSpPr>
          <p:cNvPr id="6" name="Přímá spojnice 5"/>
          <p:cNvCxnSpPr/>
          <p:nvPr/>
        </p:nvCxnSpPr>
        <p:spPr bwMode="auto">
          <a:xfrm flipV="1">
            <a:off x="1820888" y="3652950"/>
            <a:ext cx="4906888" cy="8612"/>
          </a:xfrm>
          <a:prstGeom prst="line">
            <a:avLst/>
          </a:prstGeom>
          <a:noFill/>
          <a:ln w="31750" cap="flat" cmpd="sng" algn="ctr">
            <a:solidFill>
              <a:schemeClr val="folHlink"/>
            </a:solidFill>
            <a:prstDash val="sysDash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8" name="Přímá spojnice 17"/>
          <p:cNvCxnSpPr/>
          <p:nvPr/>
        </p:nvCxnSpPr>
        <p:spPr bwMode="auto">
          <a:xfrm flipV="1">
            <a:off x="1835696" y="3077349"/>
            <a:ext cx="4906888" cy="8612"/>
          </a:xfrm>
          <a:prstGeom prst="line">
            <a:avLst/>
          </a:prstGeom>
          <a:noFill/>
          <a:ln w="31750" cap="flat" cmpd="sng" algn="ctr">
            <a:solidFill>
              <a:schemeClr val="folHlink"/>
            </a:solidFill>
            <a:prstDash val="sysDash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Přímá spojnice 18"/>
          <p:cNvCxnSpPr/>
          <p:nvPr/>
        </p:nvCxnSpPr>
        <p:spPr bwMode="auto">
          <a:xfrm flipV="1">
            <a:off x="1888971" y="4813930"/>
            <a:ext cx="4906888" cy="8612"/>
          </a:xfrm>
          <a:prstGeom prst="line">
            <a:avLst/>
          </a:prstGeom>
          <a:noFill/>
          <a:ln w="31750" cap="flat" cmpd="sng" algn="ctr">
            <a:solidFill>
              <a:schemeClr val="folHlink"/>
            </a:solidFill>
            <a:prstDash val="sysDash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62565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0296898"/>
              </p:ext>
            </p:extLst>
          </p:nvPr>
        </p:nvGraphicFramePr>
        <p:xfrm>
          <a:off x="4499992" y="1908721"/>
          <a:ext cx="3657600" cy="33924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7410" name="Picture 2" descr="C:\Lada\IBRS\template\podklady\titulni str patic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8800"/>
            <a:ext cx="9144000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 Box 35"/>
          <p:cNvSpPr txBox="1">
            <a:spLocks noChangeArrowheads="1"/>
          </p:cNvSpPr>
          <p:nvPr/>
        </p:nvSpPr>
        <p:spPr bwMode="auto">
          <a:xfrm>
            <a:off x="8229600" y="6553200"/>
            <a:ext cx="53340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00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fld id="{52103B03-F340-41DE-A312-220D42759CAD}" type="slidenum">
              <a:rPr lang="cs-CZ" altLang="cs-CZ">
                <a:solidFill>
                  <a:schemeClr val="bg2"/>
                </a:solidFill>
                <a:latin typeface="Impact" pitchFamily="34" charset="0"/>
              </a:rPr>
              <a:pPr algn="ctr" eaLnBrk="1" hangingPunct="1">
                <a:lnSpc>
                  <a:spcPct val="90000"/>
                </a:lnSpc>
              </a:pPr>
              <a:t>11</a:t>
            </a:fld>
            <a:endParaRPr lang="cs-CZ" altLang="cs-CZ">
              <a:solidFill>
                <a:schemeClr val="bg2"/>
              </a:solidFill>
              <a:latin typeface="Impact" pitchFamily="34" charset="0"/>
            </a:endParaRP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911201" y="3353347"/>
            <a:ext cx="1809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/>
            <a:endParaRPr lang="cs-CZ" altLang="cs-CZ" sz="4400">
              <a:solidFill>
                <a:schemeClr val="tx2"/>
              </a:solidFill>
              <a:latin typeface="Impact" pitchFamily="34" charset="0"/>
            </a:endParaRPr>
          </a:p>
        </p:txBody>
      </p:sp>
      <p:sp>
        <p:nvSpPr>
          <p:cNvPr id="17413" name="Text Box 4"/>
          <p:cNvSpPr txBox="1">
            <a:spLocks noChangeArrowheads="1"/>
          </p:cNvSpPr>
          <p:nvPr/>
        </p:nvSpPr>
        <p:spPr bwMode="auto">
          <a:xfrm>
            <a:off x="381000" y="304800"/>
            <a:ext cx="8305800" cy="870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58825" indent="-28575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77925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10000"/>
              </a:spcBef>
              <a:buSzPct val="150000"/>
            </a:pPr>
            <a:r>
              <a:rPr lang="cs-CZ" altLang="en-US" sz="2800" dirty="0">
                <a:solidFill>
                  <a:srgbClr val="0066CC"/>
                </a:solidFill>
                <a:latin typeface="Impact" pitchFamily="34" charset="0"/>
              </a:rPr>
              <a:t>Mezi těmi, kteří věděli o plánované výstavbě </a:t>
            </a:r>
            <a:r>
              <a:rPr lang="cs-CZ" altLang="en-US" sz="2800" dirty="0" smtClean="0">
                <a:solidFill>
                  <a:srgbClr val="0066CC"/>
                </a:solidFill>
                <a:latin typeface="Impact" pitchFamily="34" charset="0"/>
              </a:rPr>
              <a:t>je 65% PRO </a:t>
            </a:r>
            <a:r>
              <a:rPr lang="cs-CZ" altLang="en-US" sz="2800" dirty="0">
                <a:solidFill>
                  <a:srgbClr val="0066CC"/>
                </a:solidFill>
                <a:latin typeface="Impact" pitchFamily="34" charset="0"/>
              </a:rPr>
              <a:t>a </a:t>
            </a:r>
            <a:r>
              <a:rPr lang="cs-CZ" altLang="en-US" sz="2800" dirty="0" smtClean="0">
                <a:solidFill>
                  <a:srgbClr val="0066CC"/>
                </a:solidFill>
                <a:latin typeface="Impact" pitchFamily="34" charset="0"/>
              </a:rPr>
              <a:t>20% PROTI. </a:t>
            </a:r>
            <a:endParaRPr lang="cs-CZ" altLang="en-US" sz="1800" dirty="0">
              <a:solidFill>
                <a:srgbClr val="0066CC"/>
              </a:solidFill>
              <a:latin typeface="Impact" pitchFamily="34" charset="0"/>
            </a:endParaRP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323850" y="5382068"/>
            <a:ext cx="8286750" cy="279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22225">
                <a:solidFill>
                  <a:schemeClr val="bg2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dirty="0">
                <a:solidFill>
                  <a:schemeClr val="tx1"/>
                </a:solidFill>
                <a:latin typeface="Impact" pitchFamily="34" charset="0"/>
              </a:rPr>
              <a:t>Q2.2) Do jaké míry jste Vy osobně pro výstavbu tohoto nového obchodního centra? (N=400)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6705600" y="5386611"/>
            <a:ext cx="20574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22225">
                <a:solidFill>
                  <a:schemeClr val="bg2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cs-CZ" altLang="cs-CZ">
                <a:solidFill>
                  <a:schemeClr val="bg2"/>
                </a:solidFill>
                <a:latin typeface="Impact" pitchFamily="34" charset="0"/>
              </a:rPr>
              <a:t>(Stat chyba: max. 4,1 %)</a:t>
            </a:r>
          </a:p>
        </p:txBody>
      </p:sp>
      <p:graphicFrame>
        <p:nvGraphicFramePr>
          <p:cNvPr id="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7792229"/>
              </p:ext>
            </p:extLst>
          </p:nvPr>
        </p:nvGraphicFramePr>
        <p:xfrm>
          <a:off x="6791329" y="2281089"/>
          <a:ext cx="1748429" cy="18805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2502380"/>
              </p:ext>
            </p:extLst>
          </p:nvPr>
        </p:nvGraphicFramePr>
        <p:xfrm>
          <a:off x="80392" y="1908721"/>
          <a:ext cx="3657600" cy="33924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7424" name="AutoShape 16"/>
          <p:cNvSpPr>
            <a:spLocks/>
          </p:cNvSpPr>
          <p:nvPr/>
        </p:nvSpPr>
        <p:spPr bwMode="auto">
          <a:xfrm>
            <a:off x="3433192" y="2151083"/>
            <a:ext cx="304800" cy="773861"/>
          </a:xfrm>
          <a:prstGeom prst="rightBrace">
            <a:avLst>
              <a:gd name="adj1" fmla="val 37500"/>
              <a:gd name="adj2" fmla="val 50000"/>
            </a:avLst>
          </a:prstGeom>
          <a:noFill/>
          <a:ln w="2540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7425" name="AutoShape 17"/>
          <p:cNvSpPr>
            <a:spLocks/>
          </p:cNvSpPr>
          <p:nvPr/>
        </p:nvSpPr>
        <p:spPr bwMode="auto">
          <a:xfrm>
            <a:off x="2585864" y="3548609"/>
            <a:ext cx="304800" cy="720080"/>
          </a:xfrm>
          <a:prstGeom prst="rightBrace">
            <a:avLst>
              <a:gd name="adj1" fmla="val 25000"/>
              <a:gd name="adj2" fmla="val 50000"/>
            </a:avLst>
          </a:prstGeom>
          <a:noFill/>
          <a:ln w="2540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7430" name="Oval 22"/>
          <p:cNvSpPr>
            <a:spLocks noChangeArrowheads="1"/>
          </p:cNvSpPr>
          <p:nvPr/>
        </p:nvSpPr>
        <p:spPr bwMode="auto">
          <a:xfrm>
            <a:off x="3882008" y="2077381"/>
            <a:ext cx="762000" cy="7620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cs-CZ" altLang="cs-CZ" sz="2400" dirty="0" smtClean="0">
                <a:solidFill>
                  <a:schemeClr val="bg1"/>
                </a:solidFill>
                <a:latin typeface="Impact" pitchFamily="34" charset="0"/>
              </a:rPr>
              <a:t>65%</a:t>
            </a:r>
            <a:endParaRPr lang="cs-CZ" altLang="cs-CZ" sz="2400" dirty="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17431" name="Oval 23"/>
          <p:cNvSpPr>
            <a:spLocks noChangeArrowheads="1"/>
          </p:cNvSpPr>
          <p:nvPr/>
        </p:nvSpPr>
        <p:spPr bwMode="auto">
          <a:xfrm>
            <a:off x="2987824" y="3628246"/>
            <a:ext cx="533400" cy="533400"/>
          </a:xfrm>
          <a:prstGeom prst="ellipse">
            <a:avLst/>
          </a:prstGeom>
          <a:solidFill>
            <a:schemeClr val="bg1">
              <a:lumMod val="50000"/>
            </a:schemeClr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cs-CZ" altLang="cs-CZ" sz="1500" dirty="0">
                <a:solidFill>
                  <a:schemeClr val="bg1"/>
                </a:solidFill>
                <a:latin typeface="Impact" pitchFamily="34" charset="0"/>
              </a:rPr>
              <a:t>20%</a:t>
            </a:r>
          </a:p>
        </p:txBody>
      </p:sp>
      <p:sp>
        <p:nvSpPr>
          <p:cNvPr id="17433" name="Text Box 25"/>
          <p:cNvSpPr txBox="1">
            <a:spLocks noChangeArrowheads="1"/>
          </p:cNvSpPr>
          <p:nvPr/>
        </p:nvSpPr>
        <p:spPr bwMode="auto">
          <a:xfrm>
            <a:off x="935360" y="1412776"/>
            <a:ext cx="3234681" cy="55399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500" dirty="0">
                <a:solidFill>
                  <a:schemeClr val="bg1"/>
                </a:solidFill>
                <a:latin typeface="Impact" pitchFamily="34" charset="0"/>
              </a:rPr>
              <a:t>Postoj k výstavbě u těch, kteří </a:t>
            </a:r>
            <a:r>
              <a:rPr lang="cs-CZ" altLang="cs-CZ" sz="1500" u="sng" dirty="0">
                <a:solidFill>
                  <a:schemeClr val="bg1"/>
                </a:solidFill>
                <a:latin typeface="Impact" pitchFamily="34" charset="0"/>
              </a:rPr>
              <a:t>věděli</a:t>
            </a:r>
            <a:r>
              <a:rPr lang="cs-CZ" altLang="cs-CZ" sz="1500" dirty="0">
                <a:solidFill>
                  <a:schemeClr val="bg1"/>
                </a:solidFill>
                <a:latin typeface="Impact" pitchFamily="34" charset="0"/>
              </a:rPr>
              <a:t> o plánované výstavbě (54%):</a:t>
            </a:r>
          </a:p>
        </p:txBody>
      </p:sp>
      <p:cxnSp>
        <p:nvCxnSpPr>
          <p:cNvPr id="6" name="Přímá spojnice 5"/>
          <p:cNvCxnSpPr/>
          <p:nvPr/>
        </p:nvCxnSpPr>
        <p:spPr bwMode="auto">
          <a:xfrm>
            <a:off x="395535" y="3484990"/>
            <a:ext cx="8367465" cy="0"/>
          </a:xfrm>
          <a:prstGeom prst="line">
            <a:avLst/>
          </a:prstGeom>
          <a:noFill/>
          <a:ln w="31750" cap="flat" cmpd="sng" algn="ctr">
            <a:solidFill>
              <a:schemeClr val="folHlink"/>
            </a:solidFill>
            <a:prstDash val="sysDash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1" name="Rectangle 4"/>
          <p:cNvSpPr>
            <a:spLocks noChangeArrowheads="1"/>
          </p:cNvSpPr>
          <p:nvPr/>
        </p:nvSpPr>
        <p:spPr bwMode="auto">
          <a:xfrm>
            <a:off x="5695305" y="3353347"/>
            <a:ext cx="1809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/>
            <a:endParaRPr lang="cs-CZ" altLang="cs-CZ" sz="4400">
              <a:solidFill>
                <a:schemeClr val="tx2"/>
              </a:solidFill>
              <a:latin typeface="Impact" pitchFamily="34" charset="0"/>
            </a:endParaRPr>
          </a:p>
        </p:txBody>
      </p:sp>
      <p:sp>
        <p:nvSpPr>
          <p:cNvPr id="33" name="AutoShape 16"/>
          <p:cNvSpPr>
            <a:spLocks/>
          </p:cNvSpPr>
          <p:nvPr/>
        </p:nvSpPr>
        <p:spPr bwMode="auto">
          <a:xfrm>
            <a:off x="7884368" y="2151083"/>
            <a:ext cx="304800" cy="773861"/>
          </a:xfrm>
          <a:prstGeom prst="rightBrace">
            <a:avLst>
              <a:gd name="adj1" fmla="val 37500"/>
              <a:gd name="adj2" fmla="val 50000"/>
            </a:avLst>
          </a:prstGeom>
          <a:noFill/>
          <a:ln w="2540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4" name="AutoShape 17"/>
          <p:cNvSpPr>
            <a:spLocks/>
          </p:cNvSpPr>
          <p:nvPr/>
        </p:nvSpPr>
        <p:spPr bwMode="auto">
          <a:xfrm>
            <a:off x="7092280" y="3645024"/>
            <a:ext cx="304800" cy="720080"/>
          </a:xfrm>
          <a:prstGeom prst="rightBrace">
            <a:avLst>
              <a:gd name="adj1" fmla="val 25000"/>
              <a:gd name="adj2" fmla="val 50000"/>
            </a:avLst>
          </a:prstGeom>
          <a:noFill/>
          <a:ln w="2540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Oval 22"/>
          <p:cNvSpPr>
            <a:spLocks noChangeArrowheads="1"/>
          </p:cNvSpPr>
          <p:nvPr/>
        </p:nvSpPr>
        <p:spPr bwMode="auto">
          <a:xfrm>
            <a:off x="8244408" y="2276872"/>
            <a:ext cx="586901" cy="611319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cs-CZ" altLang="cs-CZ" sz="1800" dirty="0" smtClean="0">
                <a:solidFill>
                  <a:srgbClr val="FF0000"/>
                </a:solidFill>
                <a:latin typeface="Impact" pitchFamily="34" charset="0"/>
              </a:rPr>
              <a:t>48%</a:t>
            </a:r>
            <a:endParaRPr lang="cs-CZ" altLang="cs-CZ" sz="1800" dirty="0">
              <a:solidFill>
                <a:srgbClr val="FF0000"/>
              </a:solidFill>
              <a:latin typeface="Impact" pitchFamily="34" charset="0"/>
            </a:endParaRPr>
          </a:p>
        </p:txBody>
      </p:sp>
      <p:sp>
        <p:nvSpPr>
          <p:cNvPr id="36" name="Oval 23"/>
          <p:cNvSpPr>
            <a:spLocks noChangeArrowheads="1"/>
          </p:cNvSpPr>
          <p:nvPr/>
        </p:nvSpPr>
        <p:spPr bwMode="auto">
          <a:xfrm>
            <a:off x="7494984" y="3687688"/>
            <a:ext cx="533400" cy="533400"/>
          </a:xfrm>
          <a:prstGeom prst="ellipse">
            <a:avLst/>
          </a:prstGeom>
          <a:noFill/>
          <a:ln w="28575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cs-CZ" altLang="cs-CZ" sz="15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</a:rPr>
              <a:t>28%</a:t>
            </a:r>
          </a:p>
        </p:txBody>
      </p:sp>
      <p:sp>
        <p:nvSpPr>
          <p:cNvPr id="37" name="Text Box 25"/>
          <p:cNvSpPr txBox="1">
            <a:spLocks noChangeArrowheads="1"/>
          </p:cNvSpPr>
          <p:nvPr/>
        </p:nvSpPr>
        <p:spPr bwMode="auto">
          <a:xfrm>
            <a:off x="5719464" y="1412776"/>
            <a:ext cx="3234681" cy="553998"/>
          </a:xfrm>
          <a:prstGeom prst="rect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500" dirty="0">
                <a:solidFill>
                  <a:schemeClr val="bg1">
                    <a:lumMod val="50000"/>
                  </a:schemeClr>
                </a:solidFill>
                <a:latin typeface="Impact" pitchFamily="34" charset="0"/>
              </a:rPr>
              <a:t>Postoj k výstavbě u těch, kteří </a:t>
            </a:r>
            <a:r>
              <a:rPr lang="cs-CZ" altLang="cs-CZ" sz="1500" u="sng" dirty="0">
                <a:solidFill>
                  <a:schemeClr val="bg1">
                    <a:lumMod val="50000"/>
                  </a:schemeClr>
                </a:solidFill>
                <a:latin typeface="Impact" pitchFamily="34" charset="0"/>
              </a:rPr>
              <a:t>nevěděli</a:t>
            </a:r>
            <a:r>
              <a:rPr lang="cs-CZ" altLang="cs-CZ" sz="1500" dirty="0">
                <a:solidFill>
                  <a:schemeClr val="bg1">
                    <a:lumMod val="50000"/>
                  </a:schemeClr>
                </a:solidFill>
                <a:latin typeface="Impact" pitchFamily="34" charset="0"/>
              </a:rPr>
              <a:t> o plánované výstavbě (46%):</a:t>
            </a:r>
          </a:p>
        </p:txBody>
      </p:sp>
      <p:sp>
        <p:nvSpPr>
          <p:cNvPr id="42" name="Zaoblený obdélníkový bublinový popisek 35"/>
          <p:cNvSpPr>
            <a:spLocks noChangeArrowheads="1"/>
          </p:cNvSpPr>
          <p:nvPr/>
        </p:nvSpPr>
        <p:spPr bwMode="auto">
          <a:xfrm>
            <a:off x="5652120" y="5013176"/>
            <a:ext cx="3132348" cy="368892"/>
          </a:xfrm>
          <a:prstGeom prst="wedgeRoundRectCallout">
            <a:avLst>
              <a:gd name="adj1" fmla="val -24905"/>
              <a:gd name="adj2" fmla="val -49004"/>
              <a:gd name="adj3" fmla="val 16667"/>
            </a:avLst>
          </a:prstGeom>
          <a:noFill/>
          <a:ln w="28575" algn="ctr">
            <a:solidFill>
              <a:schemeClr val="bg1">
                <a:lumMod val="50000"/>
              </a:schemeClr>
            </a:solidFill>
            <a:miter lim="800000"/>
            <a:headEnd/>
            <a:tailEnd type="arrow" w="lg" len="lg"/>
          </a:ln>
          <a:extLst/>
        </p:spPr>
        <p:txBody>
          <a:bodyPr wrap="square" lIns="90000" tIns="46800" rIns="90000" bIns="46800">
            <a:no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ct val="50000"/>
              </a:spcBef>
            </a:pPr>
            <a:r>
              <a:rPr lang="cs-CZ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</a:rPr>
              <a:t>Pozn.: Těm, kteří nevěděli o plánované výstavbě byl plán </a:t>
            </a:r>
            <a:r>
              <a:rPr lang="cs-CZ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</a:rPr>
              <a:t>představen</a:t>
            </a:r>
            <a:endParaRPr lang="cs-CZ" altLang="en-US" dirty="0">
              <a:solidFill>
                <a:schemeClr val="tx1">
                  <a:lumMod val="50000"/>
                  <a:lumOff val="50000"/>
                </a:schemeClr>
              </a:solidFill>
              <a:latin typeface="Impact" pitchFamily="34" charset="0"/>
            </a:endParaRPr>
          </a:p>
        </p:txBody>
      </p:sp>
      <p:cxnSp>
        <p:nvCxnSpPr>
          <p:cNvPr id="26" name="Přímá spojnice 25"/>
          <p:cNvCxnSpPr/>
          <p:nvPr/>
        </p:nvCxnSpPr>
        <p:spPr bwMode="auto">
          <a:xfrm>
            <a:off x="395536" y="2996952"/>
            <a:ext cx="8367465" cy="0"/>
          </a:xfrm>
          <a:prstGeom prst="line">
            <a:avLst/>
          </a:prstGeom>
          <a:noFill/>
          <a:ln w="31750" cap="flat" cmpd="sng" algn="ctr">
            <a:solidFill>
              <a:schemeClr val="folHlink"/>
            </a:solidFill>
            <a:prstDash val="sysDash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7" name="Přímá spojnice 26"/>
          <p:cNvCxnSpPr/>
          <p:nvPr/>
        </p:nvCxnSpPr>
        <p:spPr bwMode="auto">
          <a:xfrm>
            <a:off x="395536" y="4479057"/>
            <a:ext cx="8367465" cy="0"/>
          </a:xfrm>
          <a:prstGeom prst="line">
            <a:avLst/>
          </a:prstGeom>
          <a:noFill/>
          <a:ln w="31750" cap="flat" cmpd="sng" algn="ctr">
            <a:solidFill>
              <a:schemeClr val="folHlink"/>
            </a:solidFill>
            <a:prstDash val="sysDash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128" descr="E:\A-Marek\2016\WC\11_c\11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7" y="681799"/>
            <a:ext cx="7624713" cy="4403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3" descr="C:\Lada\IBRS\template\podklady\titulni str patic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14988"/>
            <a:ext cx="9144000" cy="124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ext Box 35"/>
          <p:cNvSpPr txBox="1">
            <a:spLocks noChangeArrowheads="1"/>
          </p:cNvSpPr>
          <p:nvPr/>
        </p:nvSpPr>
        <p:spPr bwMode="auto">
          <a:xfrm>
            <a:off x="8229600" y="6553200"/>
            <a:ext cx="53340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00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fld id="{3E1498DF-D8E7-4BA6-BC22-8BB40A74F1FF}" type="slidenum">
              <a:rPr lang="cs-CZ" altLang="cs-CZ">
                <a:solidFill>
                  <a:schemeClr val="bg2"/>
                </a:solidFill>
                <a:latin typeface="Impact" pitchFamily="34" charset="0"/>
              </a:rPr>
              <a:pPr algn="ctr" eaLnBrk="1" hangingPunct="1">
                <a:lnSpc>
                  <a:spcPct val="90000"/>
                </a:lnSpc>
              </a:pPr>
              <a:t>12</a:t>
            </a:fld>
            <a:endParaRPr lang="cs-CZ" altLang="cs-CZ">
              <a:solidFill>
                <a:schemeClr val="bg2"/>
              </a:solidFill>
              <a:latin typeface="Impact" pitchFamily="34" charset="0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323850" y="5197402"/>
            <a:ext cx="8286750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22225">
                <a:solidFill>
                  <a:schemeClr val="bg2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dirty="0">
                <a:solidFill>
                  <a:schemeClr val="tx1"/>
                </a:solidFill>
                <a:latin typeface="Impact" pitchFamily="34" charset="0"/>
              </a:rPr>
              <a:t>Q2.3) Co je podle Vás největším přínosem výstavby tohoto nového OC od společnosti Kaufland? Q2.4) A naopak v čem vidíte největší zápor/problém výstavby tohoto nového OC? (N=400)</a:t>
            </a:r>
          </a:p>
        </p:txBody>
      </p:sp>
      <p:sp>
        <p:nvSpPr>
          <p:cNvPr id="7" name="Text Box 35"/>
          <p:cNvSpPr txBox="1">
            <a:spLocks noChangeArrowheads="1"/>
          </p:cNvSpPr>
          <p:nvPr/>
        </p:nvSpPr>
        <p:spPr bwMode="auto">
          <a:xfrm>
            <a:off x="6321524" y="4037269"/>
            <a:ext cx="2174776" cy="83317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defRPr sz="1200" b="1">
                <a:solidFill>
                  <a:srgbClr val="064AAE"/>
                </a:solidFill>
                <a:latin typeface="Tahoma" pitchFamily="34" charset="0"/>
              </a:defRPr>
            </a:lvl1pPr>
            <a:lvl2pPr marL="742950" indent="-285750" eaLnBrk="0" hangingPunct="0">
              <a:defRPr sz="1200" b="1">
                <a:solidFill>
                  <a:srgbClr val="064AAE"/>
                </a:solidFill>
                <a:latin typeface="Tahoma" pitchFamily="34" charset="0"/>
              </a:defRPr>
            </a:lvl2pPr>
            <a:lvl3pPr marL="1143000" indent="-228600" eaLnBrk="0" hangingPunct="0">
              <a:defRPr sz="1200" b="1">
                <a:solidFill>
                  <a:srgbClr val="064AAE"/>
                </a:solidFill>
                <a:latin typeface="Tahoma" pitchFamily="34" charset="0"/>
              </a:defRPr>
            </a:lvl3pPr>
            <a:lvl4pPr marL="1600200" indent="-228600" eaLnBrk="0" hangingPunct="0">
              <a:defRPr sz="1200" b="1">
                <a:solidFill>
                  <a:srgbClr val="064AAE"/>
                </a:solidFill>
                <a:latin typeface="Tahoma" pitchFamily="34" charset="0"/>
              </a:defRPr>
            </a:lvl4pPr>
            <a:lvl5pPr marL="2057400" indent="-228600" eaLnBrk="0" hangingPunct="0">
              <a:defRPr sz="1200" b="1">
                <a:solidFill>
                  <a:srgbClr val="064AAE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064AAE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064AAE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064AAE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064AAE"/>
                </a:solidFill>
                <a:latin typeface="Tahoma" pitchFamily="34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cs-CZ" altLang="cs-CZ" b="0" dirty="0">
                <a:solidFill>
                  <a:schemeClr val="tx1"/>
                </a:solidFill>
                <a:latin typeface="Impact" panose="020B0806030902050204" pitchFamily="34" charset="0"/>
              </a:rPr>
              <a:t>Legenda:</a:t>
            </a:r>
          </a:p>
          <a:p>
            <a:pPr algn="l" eaLnBrk="1" hangingPunct="1">
              <a:spcBef>
                <a:spcPct val="50000"/>
              </a:spcBef>
            </a:pPr>
            <a:r>
              <a:rPr lang="cs-CZ" altLang="cs-CZ" b="0" dirty="0">
                <a:solidFill>
                  <a:srgbClr val="FF0000"/>
                </a:solidFill>
                <a:latin typeface="Impact" panose="020B0806030902050204" pitchFamily="34" charset="0"/>
              </a:rPr>
              <a:t>Přínosy výstavby OC Kaufland</a:t>
            </a:r>
          </a:p>
          <a:p>
            <a:pPr algn="l" eaLnBrk="1" hangingPunct="1">
              <a:spcBef>
                <a:spcPct val="50000"/>
              </a:spcBef>
            </a:pPr>
            <a:r>
              <a:rPr lang="cs-CZ" altLang="cs-CZ" b="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rPr>
              <a:t>Zápory výstavby OC Kaufland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381000" y="304800"/>
            <a:ext cx="8305800" cy="48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58825" indent="-28575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77925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10000"/>
              </a:spcBef>
              <a:buSzPct val="150000"/>
            </a:pPr>
            <a:r>
              <a:rPr lang="cs-CZ" altLang="en-US" sz="2800" dirty="0">
                <a:solidFill>
                  <a:srgbClr val="0066CC"/>
                </a:solidFill>
                <a:latin typeface="Impact" pitchFamily="34" charset="0"/>
              </a:rPr>
              <a:t>Celkově převažují přínosy výstavby OC Kaufland.</a:t>
            </a:r>
            <a:endParaRPr lang="cs-CZ" altLang="en-US" sz="1800" dirty="0">
              <a:solidFill>
                <a:srgbClr val="0066CC"/>
              </a:solidFill>
              <a:latin typeface="Impact" pitchFamily="34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323528" y="4941168"/>
            <a:ext cx="8305800" cy="26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58825" indent="-28575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77925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10000"/>
              </a:spcBef>
              <a:buSzPct val="150000"/>
            </a:pPr>
            <a:r>
              <a:rPr lang="cs-CZ" altLang="en-US" dirty="0">
                <a:solidFill>
                  <a:srgbClr val="0066CC"/>
                </a:solidFill>
                <a:latin typeface="Impact" pitchFamily="34" charset="0"/>
              </a:rPr>
              <a:t>Pozn.: Velikost písma odpovídá četnosti jmenování jednotlivých přínosů/záporů – čím větší písmo tím častěji zmiňováno.</a:t>
            </a:r>
          </a:p>
        </p:txBody>
      </p:sp>
    </p:spTree>
    <p:extLst>
      <p:ext uri="{BB962C8B-B14F-4D97-AF65-F5344CB8AC3E}">
        <p14:creationId xmlns:p14="http://schemas.microsoft.com/office/powerpoint/2010/main" val="348035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7137444"/>
              </p:ext>
            </p:extLst>
          </p:nvPr>
        </p:nvGraphicFramePr>
        <p:xfrm>
          <a:off x="3050491" y="1481822"/>
          <a:ext cx="2859087" cy="3676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20482" name="Picture 2" descr="C:\Lada\IBRS\template\podklady\titulni str patic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8800"/>
            <a:ext cx="9144000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 Box 35"/>
          <p:cNvSpPr txBox="1">
            <a:spLocks noChangeArrowheads="1"/>
          </p:cNvSpPr>
          <p:nvPr/>
        </p:nvSpPr>
        <p:spPr bwMode="auto">
          <a:xfrm>
            <a:off x="8229600" y="6553200"/>
            <a:ext cx="53340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00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fld id="{CAE74E4E-AC8E-4394-BF25-D22E53A0246A}" type="slidenum">
              <a:rPr lang="cs-CZ" altLang="cs-CZ">
                <a:solidFill>
                  <a:schemeClr val="bg2"/>
                </a:solidFill>
                <a:latin typeface="Impact" pitchFamily="34" charset="0"/>
              </a:rPr>
              <a:pPr algn="ctr" eaLnBrk="1" hangingPunct="1">
                <a:lnSpc>
                  <a:spcPct val="90000"/>
                </a:lnSpc>
              </a:pPr>
              <a:t>13</a:t>
            </a:fld>
            <a:endParaRPr lang="cs-CZ" altLang="cs-CZ">
              <a:solidFill>
                <a:schemeClr val="bg2"/>
              </a:solidFill>
              <a:latin typeface="Impact" pitchFamily="34" charset="0"/>
            </a:endParaRPr>
          </a:p>
        </p:txBody>
      </p:sp>
      <p:sp>
        <p:nvSpPr>
          <p:cNvPr id="20485" name="Text Box 4"/>
          <p:cNvSpPr txBox="1">
            <a:spLocks noChangeArrowheads="1"/>
          </p:cNvSpPr>
          <p:nvPr/>
        </p:nvSpPr>
        <p:spPr bwMode="auto">
          <a:xfrm>
            <a:off x="381000" y="260648"/>
            <a:ext cx="8305800" cy="1257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58825" indent="-28575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77925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10000"/>
              </a:spcBef>
              <a:buSzPct val="150000"/>
            </a:pPr>
            <a:r>
              <a:rPr lang="cs-CZ" altLang="en-US" sz="2800" dirty="0">
                <a:solidFill>
                  <a:srgbClr val="0066CC"/>
                </a:solidFill>
                <a:latin typeface="Impact" pitchFamily="34" charset="0"/>
              </a:rPr>
              <a:t>Nejčastějším důvodem PRO výstavbu je vlastní parkoviště a provozovatel Kaufland (celkově jsou silnější důvody PRO).</a:t>
            </a:r>
          </a:p>
        </p:txBody>
      </p:sp>
      <p:sp>
        <p:nvSpPr>
          <p:cNvPr id="20486" name="Text Box 7"/>
          <p:cNvSpPr txBox="1">
            <a:spLocks noChangeArrowheads="1"/>
          </p:cNvSpPr>
          <p:nvPr/>
        </p:nvSpPr>
        <p:spPr bwMode="auto">
          <a:xfrm>
            <a:off x="323850" y="5029200"/>
            <a:ext cx="8667750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22225">
                <a:solidFill>
                  <a:schemeClr val="bg2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>
                <a:solidFill>
                  <a:schemeClr val="tx1"/>
                </a:solidFill>
                <a:latin typeface="Impact" pitchFamily="34" charset="0"/>
              </a:rPr>
              <a:t>Q2.5) Nyní Vám přečtu různé důvody, PRO výstavbu tohoto nového OC. U každého mi řekněte, do jaké míry je to důvodem PRO výstavbu. Q2.6) A nyní Vám přečtu různé důvody, PROTI výstavbě tohoto nového OC. U každého mi řekněte, do jaké míry je to důvodem PROTI výstavbě. (N=400)</a:t>
            </a:r>
          </a:p>
        </p:txBody>
      </p:sp>
      <p:sp>
        <p:nvSpPr>
          <p:cNvPr id="20487" name="Text Box 8"/>
          <p:cNvSpPr txBox="1">
            <a:spLocks noChangeArrowheads="1"/>
          </p:cNvSpPr>
          <p:nvPr/>
        </p:nvSpPr>
        <p:spPr bwMode="auto">
          <a:xfrm>
            <a:off x="6705600" y="5386610"/>
            <a:ext cx="20574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22225">
                <a:solidFill>
                  <a:schemeClr val="bg2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cs-CZ" altLang="cs-CZ" dirty="0">
                <a:solidFill>
                  <a:schemeClr val="bg2"/>
                </a:solidFill>
                <a:latin typeface="Impact" pitchFamily="34" charset="0"/>
              </a:rPr>
              <a:t>(</a:t>
            </a:r>
            <a:r>
              <a:rPr lang="cs-CZ" altLang="cs-CZ" dirty="0" err="1">
                <a:solidFill>
                  <a:schemeClr val="bg2"/>
                </a:solidFill>
                <a:latin typeface="Impact" pitchFamily="34" charset="0"/>
              </a:rPr>
              <a:t>Stat</a:t>
            </a:r>
            <a:r>
              <a:rPr lang="cs-CZ" altLang="cs-CZ" dirty="0">
                <a:solidFill>
                  <a:schemeClr val="bg2"/>
                </a:solidFill>
                <a:latin typeface="Impact" pitchFamily="34" charset="0"/>
              </a:rPr>
              <a:t> chyba: max. 4,1 %)</a:t>
            </a:r>
          </a:p>
        </p:txBody>
      </p:sp>
      <p:graphicFrame>
        <p:nvGraphicFramePr>
          <p:cNvPr id="3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4291985"/>
              </p:ext>
            </p:extLst>
          </p:nvPr>
        </p:nvGraphicFramePr>
        <p:xfrm>
          <a:off x="5689600" y="1498600"/>
          <a:ext cx="2859088" cy="3646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0505" name="Rectangle 26"/>
          <p:cNvSpPr>
            <a:spLocks noChangeArrowheads="1"/>
          </p:cNvSpPr>
          <p:nvPr/>
        </p:nvSpPr>
        <p:spPr bwMode="auto">
          <a:xfrm>
            <a:off x="228600" y="1570038"/>
            <a:ext cx="3733800" cy="3418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chemeClr val="folHlink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r" eaLnBrk="1" hangingPunct="1">
              <a:spcBef>
                <a:spcPct val="100000"/>
              </a:spcBef>
            </a:pPr>
            <a:r>
              <a:rPr lang="cs-CZ" altLang="cs-CZ" sz="1500" dirty="0">
                <a:solidFill>
                  <a:schemeClr val="tx1"/>
                </a:solidFill>
                <a:latin typeface="Impact" pitchFamily="34" charset="0"/>
              </a:rPr>
              <a:t>vlastní parkoviště</a:t>
            </a:r>
          </a:p>
          <a:p>
            <a:pPr algn="r" eaLnBrk="1" hangingPunct="1">
              <a:spcBef>
                <a:spcPct val="75000"/>
              </a:spcBef>
            </a:pPr>
            <a:r>
              <a:rPr lang="cs-CZ" altLang="cs-CZ" sz="1500" dirty="0">
                <a:solidFill>
                  <a:schemeClr val="tx1"/>
                </a:solidFill>
                <a:latin typeface="Impact" pitchFamily="34" charset="0"/>
              </a:rPr>
              <a:t>provozovatel společnost Kaufland</a:t>
            </a:r>
          </a:p>
          <a:p>
            <a:pPr algn="r" eaLnBrk="1" hangingPunct="1">
              <a:spcBef>
                <a:spcPct val="100000"/>
              </a:spcBef>
            </a:pPr>
            <a:r>
              <a:rPr lang="cs-CZ" altLang="cs-CZ" sz="1500" dirty="0">
                <a:solidFill>
                  <a:schemeClr val="tx1"/>
                </a:solidFill>
                <a:latin typeface="Impact" pitchFamily="34" charset="0"/>
              </a:rPr>
              <a:t>dobrá dopravní dostupnost</a:t>
            </a:r>
          </a:p>
          <a:p>
            <a:pPr algn="r" eaLnBrk="1" hangingPunct="1">
              <a:spcBef>
                <a:spcPct val="100000"/>
              </a:spcBef>
            </a:pPr>
            <a:r>
              <a:rPr lang="cs-CZ" altLang="cs-CZ" sz="1500" dirty="0">
                <a:solidFill>
                  <a:schemeClr val="tx1"/>
                </a:solidFill>
                <a:latin typeface="Impact" pitchFamily="34" charset="0"/>
              </a:rPr>
              <a:t>lokalita na okraji města</a:t>
            </a:r>
          </a:p>
          <a:p>
            <a:pPr algn="r" eaLnBrk="1" hangingPunct="1">
              <a:spcBef>
                <a:spcPct val="100000"/>
              </a:spcBef>
            </a:pPr>
            <a:r>
              <a:rPr lang="cs-CZ" altLang="cs-CZ" sz="1500" dirty="0">
                <a:solidFill>
                  <a:schemeClr val="tx1"/>
                </a:solidFill>
                <a:latin typeface="Impact" pitchFamily="34" charset="0"/>
              </a:rPr>
              <a:t>nedostatek stávajících nákupních možností</a:t>
            </a:r>
          </a:p>
          <a:p>
            <a:pPr algn="r" eaLnBrk="1" hangingPunct="1">
              <a:spcBef>
                <a:spcPct val="85000"/>
              </a:spcBef>
            </a:pPr>
            <a:r>
              <a:rPr lang="cs-CZ" altLang="cs-CZ" sz="1500" dirty="0">
                <a:solidFill>
                  <a:schemeClr val="tx1"/>
                </a:solidFill>
                <a:latin typeface="Impact" pitchFamily="34" charset="0"/>
              </a:rPr>
              <a:t>v lokalitě jsou další OC</a:t>
            </a:r>
          </a:p>
          <a:p>
            <a:pPr algn="r" eaLnBrk="1" hangingPunct="1">
              <a:spcBef>
                <a:spcPct val="80000"/>
              </a:spcBef>
            </a:pPr>
            <a:r>
              <a:rPr lang="cs-CZ" altLang="cs-CZ" sz="1500" dirty="0">
                <a:solidFill>
                  <a:schemeClr val="tx1"/>
                </a:solidFill>
                <a:latin typeface="Impact" pitchFamily="34" charset="0"/>
              </a:rPr>
              <a:t>nárůst dopravy v lokalitě</a:t>
            </a:r>
          </a:p>
          <a:p>
            <a:pPr algn="r" eaLnBrk="1" hangingPunct="1">
              <a:spcBef>
                <a:spcPct val="100000"/>
              </a:spcBef>
            </a:pPr>
            <a:r>
              <a:rPr lang="cs-CZ" altLang="cs-CZ" sz="1500" dirty="0">
                <a:solidFill>
                  <a:schemeClr val="tx1"/>
                </a:solidFill>
                <a:latin typeface="Impact" pitchFamily="34" charset="0"/>
              </a:rPr>
              <a:t>malá informovanost veřejnosti o projektu</a:t>
            </a:r>
          </a:p>
        </p:txBody>
      </p:sp>
      <p:sp>
        <p:nvSpPr>
          <p:cNvPr id="20506" name="Text Box 26"/>
          <p:cNvSpPr txBox="1">
            <a:spLocks noChangeArrowheads="1"/>
          </p:cNvSpPr>
          <p:nvPr/>
        </p:nvSpPr>
        <p:spPr bwMode="auto">
          <a:xfrm>
            <a:off x="4780384" y="1603633"/>
            <a:ext cx="14478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>
                <a:solidFill>
                  <a:schemeClr val="tx1"/>
                </a:solidFill>
                <a:latin typeface="Impact" pitchFamily="34" charset="0"/>
              </a:rPr>
              <a:t>NEHODNOCENO</a:t>
            </a:r>
          </a:p>
        </p:txBody>
      </p:sp>
      <p:sp>
        <p:nvSpPr>
          <p:cNvPr id="20507" name="Text Box 27"/>
          <p:cNvSpPr txBox="1">
            <a:spLocks noChangeArrowheads="1"/>
          </p:cNvSpPr>
          <p:nvPr/>
        </p:nvSpPr>
        <p:spPr bwMode="auto">
          <a:xfrm>
            <a:off x="5788496" y="4191000"/>
            <a:ext cx="14478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>
                <a:solidFill>
                  <a:schemeClr val="tx1"/>
                </a:solidFill>
                <a:latin typeface="Impact" pitchFamily="34" charset="0"/>
              </a:rPr>
              <a:t>NEHODNOCENO</a:t>
            </a:r>
          </a:p>
        </p:txBody>
      </p:sp>
      <p:sp>
        <p:nvSpPr>
          <p:cNvPr id="20508" name="Text Box 28"/>
          <p:cNvSpPr txBox="1">
            <a:spLocks noChangeArrowheads="1"/>
          </p:cNvSpPr>
          <p:nvPr/>
        </p:nvSpPr>
        <p:spPr bwMode="auto">
          <a:xfrm>
            <a:off x="5796136" y="4632325"/>
            <a:ext cx="14478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>
                <a:solidFill>
                  <a:schemeClr val="tx1"/>
                </a:solidFill>
                <a:latin typeface="Impact" pitchFamily="34" charset="0"/>
              </a:rPr>
              <a:t>NEHODNOCENO</a:t>
            </a:r>
          </a:p>
        </p:txBody>
      </p:sp>
      <p:sp>
        <p:nvSpPr>
          <p:cNvPr id="20509" name="Text Box 29"/>
          <p:cNvSpPr txBox="1">
            <a:spLocks noChangeArrowheads="1"/>
          </p:cNvSpPr>
          <p:nvPr/>
        </p:nvSpPr>
        <p:spPr bwMode="auto">
          <a:xfrm>
            <a:off x="5845596" y="1196752"/>
            <a:ext cx="196676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800" dirty="0">
                <a:solidFill>
                  <a:srgbClr val="FF0000"/>
                </a:solidFill>
                <a:latin typeface="Impact" pitchFamily="34" charset="0"/>
              </a:rPr>
              <a:t>Je důvodem PRO</a:t>
            </a:r>
          </a:p>
        </p:txBody>
      </p:sp>
      <p:sp>
        <p:nvSpPr>
          <p:cNvPr id="20511" name="Text Box 31"/>
          <p:cNvSpPr txBox="1">
            <a:spLocks noChangeArrowheads="1"/>
          </p:cNvSpPr>
          <p:nvPr/>
        </p:nvSpPr>
        <p:spPr bwMode="auto">
          <a:xfrm>
            <a:off x="3995936" y="1196752"/>
            <a:ext cx="1905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</a:rPr>
              <a:t>Je důvodem PROTI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1" descr="http://www.w-vd.de/wp-content/uploads/2013/12/Fotolia_46776217_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06388"/>
            <a:ext cx="8382000" cy="533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2" descr="C:\Lada\IBRS\template\podklady\titulni str patic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8800"/>
            <a:ext cx="9144000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Rectangle 8"/>
          <p:cNvSpPr>
            <a:spLocks noChangeArrowheads="1"/>
          </p:cNvSpPr>
          <p:nvPr/>
        </p:nvSpPr>
        <p:spPr bwMode="auto">
          <a:xfrm>
            <a:off x="381000" y="2362200"/>
            <a:ext cx="4572000" cy="922784"/>
          </a:xfrm>
          <a:prstGeom prst="rect">
            <a:avLst/>
          </a:prstGeom>
          <a:solidFill>
            <a:srgbClr val="006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85000"/>
              </a:lnSpc>
            </a:pPr>
            <a:r>
              <a:rPr lang="cs-CZ" altLang="cs-CZ" sz="4800" dirty="0">
                <a:solidFill>
                  <a:schemeClr val="bg1"/>
                </a:solidFill>
                <a:latin typeface="Impact" pitchFamily="34" charset="0"/>
              </a:rPr>
              <a:t>Struktura vzorku</a:t>
            </a:r>
          </a:p>
        </p:txBody>
      </p:sp>
      <p:sp>
        <p:nvSpPr>
          <p:cNvPr id="18437" name="Text Box 35"/>
          <p:cNvSpPr txBox="1">
            <a:spLocks noChangeArrowheads="1"/>
          </p:cNvSpPr>
          <p:nvPr/>
        </p:nvSpPr>
        <p:spPr bwMode="auto">
          <a:xfrm>
            <a:off x="8229600" y="6553200"/>
            <a:ext cx="53340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00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fld id="{C45C31F6-FC78-4815-8C03-B2FE8D79B67E}" type="slidenum">
              <a:rPr lang="cs-CZ" altLang="cs-CZ">
                <a:solidFill>
                  <a:schemeClr val="bg2"/>
                </a:solidFill>
                <a:latin typeface="Impact" pitchFamily="34" charset="0"/>
              </a:rPr>
              <a:pPr algn="ctr" eaLnBrk="1" hangingPunct="1">
                <a:lnSpc>
                  <a:spcPct val="90000"/>
                </a:lnSpc>
              </a:pPr>
              <a:t>14</a:t>
            </a:fld>
            <a:endParaRPr lang="cs-CZ" altLang="cs-CZ">
              <a:solidFill>
                <a:schemeClr val="bg2"/>
              </a:solidFill>
              <a:latin typeface="Impac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2" descr="C:\Lada\IBRS\template\podklady\titulni str patic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8800"/>
            <a:ext cx="9144000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Text Box 35"/>
          <p:cNvSpPr txBox="1">
            <a:spLocks noChangeArrowheads="1"/>
          </p:cNvSpPr>
          <p:nvPr/>
        </p:nvSpPr>
        <p:spPr bwMode="auto">
          <a:xfrm>
            <a:off x="8229600" y="6553200"/>
            <a:ext cx="53340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00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fld id="{A7C75F19-D7D9-482E-8701-FA40A697786F}" type="slidenum">
              <a:rPr lang="cs-CZ" altLang="cs-CZ">
                <a:solidFill>
                  <a:schemeClr val="bg2"/>
                </a:solidFill>
                <a:latin typeface="Impact" pitchFamily="34" charset="0"/>
              </a:rPr>
              <a:pPr algn="ctr" eaLnBrk="1" hangingPunct="1">
                <a:lnSpc>
                  <a:spcPct val="90000"/>
                </a:lnSpc>
              </a:pPr>
              <a:t>15</a:t>
            </a:fld>
            <a:endParaRPr lang="cs-CZ" altLang="cs-CZ">
              <a:solidFill>
                <a:schemeClr val="bg2"/>
              </a:solidFill>
              <a:latin typeface="Impact" pitchFamily="34" charset="0"/>
            </a:endParaRPr>
          </a:p>
        </p:txBody>
      </p:sp>
      <p:graphicFrame>
        <p:nvGraphicFramePr>
          <p:cNvPr id="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0954926"/>
              </p:ext>
            </p:extLst>
          </p:nvPr>
        </p:nvGraphicFramePr>
        <p:xfrm>
          <a:off x="1454448" y="815504"/>
          <a:ext cx="5292725" cy="4848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465" name="Text Box 4"/>
          <p:cNvSpPr txBox="1">
            <a:spLocks noChangeArrowheads="1"/>
          </p:cNvSpPr>
          <p:nvPr/>
        </p:nvSpPr>
        <p:spPr bwMode="auto">
          <a:xfrm>
            <a:off x="381000" y="304800"/>
            <a:ext cx="83058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58825" indent="-28575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77925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 defTabSz="1905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defTabSz="1905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10000"/>
              </a:spcBef>
              <a:buSzPct val="150000"/>
            </a:pPr>
            <a:r>
              <a:rPr lang="cs-CZ" altLang="en-US" sz="2800">
                <a:solidFill>
                  <a:srgbClr val="0066CC"/>
                </a:solidFill>
                <a:latin typeface="Impact" pitchFamily="34" charset="0"/>
              </a:rPr>
              <a:t>Struktura vzorku</a:t>
            </a:r>
          </a:p>
        </p:txBody>
      </p:sp>
      <p:sp>
        <p:nvSpPr>
          <p:cNvPr id="19466" name="Text Box 8"/>
          <p:cNvSpPr txBox="1">
            <a:spLocks noChangeArrowheads="1"/>
          </p:cNvSpPr>
          <p:nvPr/>
        </p:nvSpPr>
        <p:spPr bwMode="auto">
          <a:xfrm>
            <a:off x="6705600" y="5364163"/>
            <a:ext cx="20574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22225">
                <a:solidFill>
                  <a:schemeClr val="bg2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64AAE"/>
                </a:solidFill>
                <a:latin typeface="Tahoma" pitchFamily="34" charset="0"/>
                <a:cs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cs-CZ" altLang="cs-CZ">
                <a:solidFill>
                  <a:schemeClr val="bg2"/>
                </a:solidFill>
                <a:latin typeface="Impact" pitchFamily="34" charset="0"/>
              </a:rPr>
              <a:t>(Stat chyba: max. 4,1 %)</a:t>
            </a:r>
          </a:p>
        </p:txBody>
      </p:sp>
      <p:sp>
        <p:nvSpPr>
          <p:cNvPr id="19467" name="Line 11"/>
          <p:cNvSpPr>
            <a:spLocks noChangeShapeType="1"/>
          </p:cNvSpPr>
          <p:nvPr/>
        </p:nvSpPr>
        <p:spPr bwMode="auto">
          <a:xfrm>
            <a:off x="1405235" y="1279738"/>
            <a:ext cx="5943600" cy="0"/>
          </a:xfrm>
          <a:prstGeom prst="line">
            <a:avLst/>
          </a:prstGeom>
          <a:noFill/>
          <a:ln w="1905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9468" name="Line 12"/>
          <p:cNvSpPr>
            <a:spLocks noChangeShapeType="1"/>
          </p:cNvSpPr>
          <p:nvPr/>
        </p:nvSpPr>
        <p:spPr bwMode="auto">
          <a:xfrm>
            <a:off x="1405235" y="2700531"/>
            <a:ext cx="5943600" cy="0"/>
          </a:xfrm>
          <a:prstGeom prst="line">
            <a:avLst/>
          </a:prstGeom>
          <a:noFill/>
          <a:ln w="1905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9469" name="Line 13"/>
          <p:cNvSpPr>
            <a:spLocks noChangeShapeType="1"/>
          </p:cNvSpPr>
          <p:nvPr/>
        </p:nvSpPr>
        <p:spPr bwMode="auto">
          <a:xfrm>
            <a:off x="1405235" y="3506316"/>
            <a:ext cx="5943600" cy="0"/>
          </a:xfrm>
          <a:prstGeom prst="line">
            <a:avLst/>
          </a:prstGeom>
          <a:noFill/>
          <a:ln w="1905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1750" cap="flat" cmpd="sng" algn="ctr">
          <a:solidFill>
            <a:schemeClr val="folHlink"/>
          </a:solidFill>
          <a:prstDash val="solid"/>
          <a:miter lim="800000"/>
          <a:headEnd type="none" w="med" len="med"/>
          <a:tailEnd type="arrow" w="lg" len="lg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altLang="cs-CZ" sz="1200" b="0" i="0" u="none" strike="noStrike" cap="none" normalizeH="0" baseline="0" smtClean="0">
            <a:ln>
              <a:noFill/>
            </a:ln>
            <a:solidFill>
              <a:srgbClr val="064AAE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1750" cap="flat" cmpd="sng" algn="ctr">
          <a:solidFill>
            <a:schemeClr val="folHlink"/>
          </a:solidFill>
          <a:prstDash val="solid"/>
          <a:miter lim="800000"/>
          <a:headEnd type="none" w="med" len="med"/>
          <a:tailEnd type="arrow" w="lg" len="lg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altLang="cs-CZ" sz="1200" b="0" i="0" u="none" strike="noStrike" cap="none" normalizeH="0" baseline="0" smtClean="0">
            <a:ln>
              <a:noFill/>
            </a:ln>
            <a:solidFill>
              <a:srgbClr val="064AAE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Designs\Směsi.pot</Template>
  <TotalTime>66317</TotalTime>
  <Words>812</Words>
  <Application>Microsoft Office PowerPoint</Application>
  <PresentationFormat>Předvádění na obrazovce (4:3)</PresentationFormat>
  <Paragraphs>108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Default Design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IBRS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IBRS</dc:title>
  <dc:creator>IBRS</dc:creator>
  <cp:lastModifiedBy>Alida Stulajterová</cp:lastModifiedBy>
  <cp:revision>6400</cp:revision>
  <cp:lastPrinted>2016-09-02T08:27:54Z</cp:lastPrinted>
  <dcterms:created xsi:type="dcterms:W3CDTF">2004-03-22T10:53:32Z</dcterms:created>
  <dcterms:modified xsi:type="dcterms:W3CDTF">2016-12-01T07:57:38Z</dcterms:modified>
</cp:coreProperties>
</file>