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60" r:id="rId3"/>
    <p:sldId id="258" r:id="rId4"/>
    <p:sldId id="257" r:id="rId5"/>
    <p:sldId id="262" r:id="rId6"/>
    <p:sldId id="259" r:id="rId7"/>
    <p:sldId id="261" r:id="rId8"/>
    <p:sldId id="264" r:id="rId9"/>
    <p:sldId id="265" r:id="rId10"/>
    <p:sldId id="263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34975-AB41-4712-9416-FCC5E4F93BE9}" v="7" dt="2026-02-26T09:40:20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3D70-91AA-429A-BD57-1CB6792B3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136" y="1078030"/>
            <a:ext cx="9288096" cy="2956718"/>
          </a:xfrm>
        </p:spPr>
        <p:txBody>
          <a:bodyPr anchor="t">
            <a:noAutofit/>
          </a:bodyPr>
          <a:lstStyle>
            <a:lvl1pPr algn="l">
              <a:defRPr sz="6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4455621"/>
            <a:ext cx="9288096" cy="1435331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80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02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007D-9B1D-4E2C-B38F-29C682099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9127"/>
            <a:ext cx="9272260" cy="3472874"/>
          </a:xfrm>
        </p:spPr>
        <p:txBody>
          <a:bodyPr anchor="t">
            <a:normAutofit/>
          </a:bodyPr>
          <a:lstStyle>
            <a:lvl1pPr>
              <a:defRPr sz="4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0C51B-B525-4032-9D08-2978D7367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0939" y="4572000"/>
            <a:ext cx="9272262" cy="1320801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89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9890066" cy="12942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457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84333"/>
            <a:ext cx="9949455" cy="83885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37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805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8B02B-A32A-4383-BBC7-0C383390A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FF7E77-47E0-4F9E-9148-8D0C59C0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005A2-ECF0-4759-A17B-FDECE806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86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1DD4B-5676-477E-8C52-4C1CF160F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4448"/>
            <a:ext cx="3785860" cy="1554362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A3E63-EB15-4D82-BF2B-36BB030C4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0" y="922689"/>
            <a:ext cx="548600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E994E-BAB7-43DC-A0E4-C779CF2A3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701254"/>
            <a:ext cx="3785860" cy="316773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DEFAAA-1B70-42AA-ADCC-F49B5813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C7B6CC-1C13-4F34-AC86-CCD442C8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1B638-9061-41AD-AF47-73A4AF8B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543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F3C43-1676-4A29-83F9-D788ED2E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097280"/>
            <a:ext cx="3785860" cy="1559740"/>
          </a:xfrm>
        </p:spPr>
        <p:txBody>
          <a:bodyPr anchor="t">
            <a:normAutofit/>
          </a:bodyPr>
          <a:lstStyle>
            <a:lvl1pPr>
              <a:defRPr sz="28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4A903-97C7-4349-B8CE-1BBED1942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1143000"/>
            <a:ext cx="54864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A9F58-4AEB-4286-98F7-3C77AA913B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0940" y="2697480"/>
            <a:ext cx="3785860" cy="309342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55A58-F085-4500-AF61-045B12C8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36470-561D-49AE-AC84-B79D483FD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2BE2-DF21-4683-9D5F-849A525F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6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6C900-05BC-4021-B69F-2DAF974B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6E227-253A-44A0-9404-1CFD8CE4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94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2CF945-D70F-49C1-8CE5-5758C11660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2100" y="1091381"/>
            <a:ext cx="2171700" cy="495336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FDB721-04AA-4330-8045-3F2D9BB4BC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091381"/>
            <a:ext cx="8265340" cy="495336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418C15-991C-4C71-8DCD-DB3B38888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28CC3-5830-4EFA-B28E-1648904D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A91B6-E419-4483-9B66-3C758788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447C6A-78C3-4687-9A71-A05DBF6700DE}"/>
              </a:ext>
            </a:extLst>
          </p:cNvPr>
          <p:cNvCxnSpPr>
            <a:cxnSpLocks/>
          </p:cNvCxnSpPr>
          <p:nvPr/>
        </p:nvCxnSpPr>
        <p:spPr>
          <a:xfrm>
            <a:off x="11387805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554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12942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447778"/>
            <a:ext cx="9922764" cy="3838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5200" y="6389688"/>
            <a:ext cx="3695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A1E45834-53BD-4C8F-B791-CD5378F4150E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40" y="6389688"/>
            <a:ext cx="4433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3190" y="6389688"/>
            <a:ext cx="9402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719D7796-F675-488F-AC46-C88938C80352}" type="slidenum">
              <a:rPr lang="en-US" smtClean="0"/>
              <a:t>‹#›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8689CE0-64D2-447C-9C1F-872D111D8AC3}"/>
              </a:ext>
            </a:extLst>
          </p:cNvPr>
          <p:cNvCxnSpPr>
            <a:cxnSpLocks/>
          </p:cNvCxnSpPr>
          <p:nvPr/>
        </p:nvCxnSpPr>
        <p:spPr>
          <a:xfrm>
            <a:off x="0" y="118520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7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1" r:id="rId6"/>
    <p:sldLayoutId id="2147483737" r:id="rId7"/>
    <p:sldLayoutId id="2147483738" r:id="rId8"/>
    <p:sldLayoutId id="2147483739" r:id="rId9"/>
    <p:sldLayoutId id="2147483740" r:id="rId10"/>
    <p:sldLayoutId id="2147483742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500"/>
        </a:spcBef>
        <a:buFont typeface="Neue Haas Grotesk Text Pro" panose="020B05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9ED830A-220C-4EAF-9646-4F86DEF7C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02D1A37-7C2A-4258-95A8-919D781C6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5B81812-87DE-F850-EE3F-5B72B5AB2E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195" y="4393498"/>
            <a:ext cx="11292555" cy="1143356"/>
          </a:xfrm>
        </p:spPr>
        <p:txBody>
          <a:bodyPr anchor="t">
            <a:normAutofit fontScale="90000"/>
          </a:bodyPr>
          <a:lstStyle/>
          <a:p>
            <a:r>
              <a:rPr lang="cs-CZ" sz="3600" dirty="0"/>
              <a:t>Venkovní volně přístupné </a:t>
            </a:r>
            <a:r>
              <a:rPr lang="cs-CZ" sz="3600" dirty="0" err="1"/>
              <a:t>workoutové</a:t>
            </a:r>
            <a:r>
              <a:rPr lang="cs-CZ" sz="3600" dirty="0"/>
              <a:t> hřiště</a:t>
            </a:r>
            <a:br>
              <a:rPr lang="cs-CZ" sz="2200" dirty="0"/>
            </a:br>
            <a:r>
              <a:rPr lang="cs-CZ" sz="2200" dirty="0"/>
              <a:t>3. základní škola, Rakovník, Okružní 2331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FCB4923-AC83-26D5-A26C-B5DE8CE17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5830405"/>
            <a:ext cx="9836027" cy="734043"/>
          </a:xfrm>
        </p:spPr>
        <p:txBody>
          <a:bodyPr>
            <a:normAutofit/>
          </a:bodyPr>
          <a:lstStyle/>
          <a:p>
            <a:r>
              <a:rPr lang="cs-CZ" dirty="0"/>
              <a:t>Participativní rozpočet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D4B982-45D1-C479-C95E-AD3E8BAF2C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45354" b="6678"/>
          <a:stretch/>
        </p:blipFill>
        <p:spPr>
          <a:xfrm>
            <a:off x="20" y="-32762"/>
            <a:ext cx="12191979" cy="4049869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A1DF79-291C-49AD-B98C-192784643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6626" y="4965465"/>
            <a:ext cx="804195" cy="0"/>
          </a:xfrm>
          <a:prstGeom prst="line">
            <a:avLst/>
          </a:prstGeom>
          <a:ln w="857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ázek 6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29BF0CFC-EDCB-8FFB-1711-B630AE134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475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6FC3D9-9C2A-CF2B-C515-6198337CC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Umístění</a:t>
            </a:r>
          </a:p>
        </p:txBody>
      </p:sp>
      <p:pic>
        <p:nvPicPr>
          <p:cNvPr id="6" name="Obrázek 5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5FBB2DC2-8EBF-8023-FAA1-E720EF8BA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  <p:pic>
        <p:nvPicPr>
          <p:cNvPr id="8" name="Zástupný obsah 7" descr="Obsah obrázku Letecké snímkování, Urbánní design, předměstí, budova&#10;&#10;Obsah generovaný pomocí AI může být nesprávný.">
            <a:extLst>
              <a:ext uri="{FF2B5EF4-FFF2-40B4-BE49-F238E27FC236}">
                <a16:creationId xmlns:a16="http://schemas.microsoft.com/office/drawing/2014/main" id="{E567A765-1F69-1D97-EB4E-4124FEAF0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086" y="1733827"/>
            <a:ext cx="6661626" cy="4996220"/>
          </a:xfrm>
        </p:spPr>
      </p:pic>
    </p:spTree>
    <p:extLst>
      <p:ext uri="{BB962C8B-B14F-4D97-AF65-F5344CB8AC3E}">
        <p14:creationId xmlns:p14="http://schemas.microsoft.com/office/powerpoint/2010/main" val="1470883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94C0A9-D65C-F010-74E5-B95EAE6B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Stávající stav</a:t>
            </a:r>
          </a:p>
        </p:txBody>
      </p:sp>
      <p:pic>
        <p:nvPicPr>
          <p:cNvPr id="6" name="Obrázek 5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5DFE661A-F882-C1ED-81DC-9073C6DA4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  <p:pic>
        <p:nvPicPr>
          <p:cNvPr id="7" name="Zástupný obsah 6" descr="Obsah obrázku venku, tráva, rostlina, Terénní úpravy&#10;&#10;Obsah generovaný pomocí AI může být nesprávný.">
            <a:extLst>
              <a:ext uri="{FF2B5EF4-FFF2-40B4-BE49-F238E27FC236}">
                <a16:creationId xmlns:a16="http://schemas.microsoft.com/office/drawing/2014/main" id="{5454B4F7-19C9-99A6-14C2-40A65FE0E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02" y="1718309"/>
            <a:ext cx="6559273" cy="491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70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EFF800-801B-D922-A41C-A4893CB66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Návrh </a:t>
            </a:r>
            <a:r>
              <a:rPr lang="cs-CZ" dirty="0" err="1"/>
              <a:t>workoutového</a:t>
            </a:r>
            <a:r>
              <a:rPr lang="cs-CZ" dirty="0"/>
              <a:t> hřiště</a:t>
            </a:r>
          </a:p>
        </p:txBody>
      </p:sp>
      <p:pic>
        <p:nvPicPr>
          <p:cNvPr id="6" name="Obrázek 5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4C5C6B0C-AD86-3DA4-B8EF-CDECA3699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  <p:pic>
        <p:nvPicPr>
          <p:cNvPr id="10" name="Zástupný obsah 9" descr="Obsah obrázku diagram, Plán, Technický výkres, schématické&#10;&#10;Obsah generovaný pomocí AI může být nesprávný.">
            <a:extLst>
              <a:ext uri="{FF2B5EF4-FFF2-40B4-BE49-F238E27FC236}">
                <a16:creationId xmlns:a16="http://schemas.microsoft.com/office/drawing/2014/main" id="{1BC29A30-D831-C3F4-A4FD-8135EC53D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09887" y="1580650"/>
            <a:ext cx="6634114" cy="50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57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44BD2E-7F7A-E44A-18D9-96223FCC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Vizualizace </a:t>
            </a:r>
            <a:r>
              <a:rPr lang="cs-CZ" dirty="0" err="1"/>
              <a:t>workoutového</a:t>
            </a:r>
            <a:r>
              <a:rPr lang="cs-CZ" dirty="0"/>
              <a:t> hřiště</a:t>
            </a:r>
          </a:p>
        </p:txBody>
      </p:sp>
      <p:pic>
        <p:nvPicPr>
          <p:cNvPr id="6" name="Obrázek 5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615A1AE1-8B9D-9CC7-CFCA-1F5D16D15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  <p:pic>
        <p:nvPicPr>
          <p:cNvPr id="8" name="Zástupný obsah 7" descr="Obsah obrázku dětské hřiště, Venkovní hrací vybavení, venku, prolézačka&#10;&#10;Obsah generovaný pomocí AI může být nesprávný.">
            <a:extLst>
              <a:ext uri="{FF2B5EF4-FFF2-40B4-BE49-F238E27FC236}">
                <a16:creationId xmlns:a16="http://schemas.microsoft.com/office/drawing/2014/main" id="{C8F6F47C-F2BE-E7F1-351C-DDBFE6DA8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01162" y="1737359"/>
            <a:ext cx="8357188" cy="472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783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CDBFC6-DF3E-7F94-6DF0-0E2D0F9AC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Rozpočet</a:t>
            </a:r>
          </a:p>
        </p:txBody>
      </p:sp>
      <p:pic>
        <p:nvPicPr>
          <p:cNvPr id="6" name="Obrázek 5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47605C4B-20D2-D41F-E70A-DA853302D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  <p:pic>
        <p:nvPicPr>
          <p:cNvPr id="8" name="Zástupný obsah 7" descr="Obsah obrázku text, snímek obrazovky, číslo, řada/pruh&#10;&#10;Obsah generovaný pomocí AI může být nesprávný.">
            <a:extLst>
              <a:ext uri="{FF2B5EF4-FFF2-40B4-BE49-F238E27FC236}">
                <a16:creationId xmlns:a16="http://schemas.microsoft.com/office/drawing/2014/main" id="{DA8C8F1D-BBBA-B498-D78E-57A0397AA9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731" y="2003117"/>
            <a:ext cx="12074129" cy="301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30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F22DD1-B7C1-AFBF-4188-753A72FF3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Využití: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4B086D-D6FA-4B5C-7212-C0C7A0C6C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2210737"/>
            <a:ext cx="9922764" cy="3838722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cs-CZ" sz="3200" dirty="0"/>
              <a:t>volně přístupné pro širokou veřejnost </a:t>
            </a:r>
          </a:p>
          <a:p>
            <a:pPr>
              <a:buFontTx/>
              <a:buChar char="-"/>
            </a:pPr>
            <a:r>
              <a:rPr lang="cs-CZ" sz="3200" dirty="0"/>
              <a:t>při  volných hodinách pro žáky naší školy</a:t>
            </a:r>
          </a:p>
          <a:p>
            <a:pPr marL="0" indent="0">
              <a:buNone/>
            </a:pPr>
            <a:r>
              <a:rPr lang="cs-CZ" sz="3200" dirty="0"/>
              <a:t>- při výuce tělesné výchovy</a:t>
            </a:r>
          </a:p>
          <a:p>
            <a:r>
              <a:rPr lang="cs-CZ" sz="3200" dirty="0"/>
              <a:t>na jednorázové akce - závody a soutěže</a:t>
            </a:r>
          </a:p>
        </p:txBody>
      </p:sp>
      <p:pic>
        <p:nvPicPr>
          <p:cNvPr id="4" name="Obrázek 3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16A07583-C484-3D0F-A2E7-32E8EF470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41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741B96-E9D7-D5F1-536C-A02F4EDFC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Vzdálenost od silnice je dostatečná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CA36A74-1CB7-ECE0-E7B2-9E609A5D5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617" y="1907380"/>
            <a:ext cx="5651245" cy="317882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F141712E-E5D4-DA34-8EBE-D1897C9767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8" y="1907380"/>
            <a:ext cx="5651243" cy="3178825"/>
          </a:xfrm>
          <a:prstGeom prst="rect">
            <a:avLst/>
          </a:prstGeom>
        </p:spPr>
      </p:pic>
      <p:pic>
        <p:nvPicPr>
          <p:cNvPr id="8" name="Obrázek 7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B722F59D-F315-17D1-26A7-8153E3DB3C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10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23F6C6-C7A2-0581-D92B-962A7007C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Doplnit mobiliář a chodník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D8603D6-B01D-D977-CB82-54C0A55B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79"/>
          <a:stretch>
            <a:fillRect/>
          </a:stretch>
        </p:blipFill>
        <p:spPr>
          <a:xfrm>
            <a:off x="4925553" y="1870534"/>
            <a:ext cx="3089068" cy="482286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A18825C5-0668-D84E-F385-B014BC3E8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28" y="4386677"/>
            <a:ext cx="4100844" cy="230672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A3FFCE33-48E8-B373-4C26-70408F625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95" y="1870534"/>
            <a:ext cx="4100842" cy="2306724"/>
          </a:xfrm>
          <a:prstGeom prst="rect">
            <a:avLst/>
          </a:prstGeom>
        </p:spPr>
      </p:pic>
      <p:pic>
        <p:nvPicPr>
          <p:cNvPr id="10" name="Obrázek 9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B7B461B4-358A-14BD-1545-AEB8FF987A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88C1820A-34BF-4914-1FA3-5844B2ADD3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2" r="9077" b="38638"/>
          <a:stretch>
            <a:fillRect/>
          </a:stretch>
        </p:blipFill>
        <p:spPr>
          <a:xfrm>
            <a:off x="8219302" y="518567"/>
            <a:ext cx="3797226" cy="45360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3500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D1E8F8-9AFD-5A79-ED8A-475DCEBEC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10908792" cy="1294228"/>
          </a:xfrm>
        </p:spPr>
        <p:txBody>
          <a:bodyPr>
            <a:noAutofit/>
          </a:bodyPr>
          <a:lstStyle/>
          <a:p>
            <a:r>
              <a:rPr lang="cs-CZ" sz="3600" dirty="0"/>
              <a:t>DĚKUJEME ZA VAŠI POZORNOST A PODPORU</a:t>
            </a:r>
            <a:br>
              <a:rPr lang="cs-CZ" sz="3600" dirty="0"/>
            </a:br>
            <a:br>
              <a:rPr lang="cs-CZ" sz="3600" dirty="0"/>
            </a:br>
            <a:br>
              <a:rPr lang="cs-CZ" sz="3600" dirty="0"/>
            </a:br>
            <a:endParaRPr lang="cs-CZ" sz="3600" dirty="0"/>
          </a:p>
        </p:txBody>
      </p:sp>
      <p:pic>
        <p:nvPicPr>
          <p:cNvPr id="4" name="Obrázek 3" descr="Obsah obrázku Grafika, Písmo, umění, černobílá&#10;&#10;Obsah vygenerovaný umělou inteligencí může být nesprávný.">
            <a:extLst>
              <a:ext uri="{FF2B5EF4-FFF2-40B4-BE49-F238E27FC236}">
                <a16:creationId xmlns:a16="http://schemas.microsoft.com/office/drawing/2014/main" id="{0AABB3E4-F175-15F8-0ECF-B506126C7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8589" y="5196076"/>
            <a:ext cx="1070549" cy="114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6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jornVTI">
  <a:themeElements>
    <a:clrScheme name="Bjorn">
      <a:dk1>
        <a:sysClr val="windowText" lastClr="000000"/>
      </a:dk1>
      <a:lt1>
        <a:sysClr val="window" lastClr="FFFFFF"/>
      </a:lt1>
      <a:dk2>
        <a:srgbClr val="252747"/>
      </a:dk2>
      <a:lt2>
        <a:srgbClr val="ECE4E9"/>
      </a:lt2>
      <a:accent1>
        <a:srgbClr val="736EB6"/>
      </a:accent1>
      <a:accent2>
        <a:srgbClr val="AB5991"/>
      </a:accent2>
      <a:accent3>
        <a:srgbClr val="AC9F39"/>
      </a:accent3>
      <a:accent4>
        <a:srgbClr val="756029"/>
      </a:accent4>
      <a:accent5>
        <a:srgbClr val="E87850"/>
      </a:accent5>
      <a:accent6>
        <a:srgbClr val="C6922A"/>
      </a:accent6>
      <a:hlink>
        <a:srgbClr val="736EB6"/>
      </a:hlink>
      <a:folHlink>
        <a:srgbClr val="AB5991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VTI" id="{D01443FD-65CF-4AEF-9B9D-4466C96F9785}" vid="{36EF4262-385E-40E6-B073-FB18FD98BF4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72</Words>
  <Application>Microsoft Office PowerPoint</Application>
  <PresentationFormat>Širokoúhlá obrazovka</PresentationFormat>
  <Paragraphs>15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Neue Haas Grotesk Text Pro</vt:lpstr>
      <vt:lpstr>BjornVTI</vt:lpstr>
      <vt:lpstr>Venkovní volně přístupné workoutové hřiště 3. základní škola, Rakovník, Okružní 2331</vt:lpstr>
      <vt:lpstr>Umístění</vt:lpstr>
      <vt:lpstr>Stávající stav</vt:lpstr>
      <vt:lpstr>Návrh workoutového hřiště</vt:lpstr>
      <vt:lpstr>Vizualizace workoutového hřiště</vt:lpstr>
      <vt:lpstr>Rozpočet</vt:lpstr>
      <vt:lpstr>Využití:</vt:lpstr>
      <vt:lpstr>Vzdálenost od silnice je dostatečná</vt:lpstr>
      <vt:lpstr>Doplnit mobiliář a chodník</vt:lpstr>
      <vt:lpstr>DĚKUJEME ZA VAŠI POZORNOST A PODPORU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 Steidl</dc:creator>
  <cp:lastModifiedBy>Petr Steidl</cp:lastModifiedBy>
  <cp:revision>6</cp:revision>
  <dcterms:created xsi:type="dcterms:W3CDTF">2025-03-24T07:59:02Z</dcterms:created>
  <dcterms:modified xsi:type="dcterms:W3CDTF">2026-03-23T17:14:15Z</dcterms:modified>
</cp:coreProperties>
</file>